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79" r:id="rId4"/>
    <p:sldId id="280" r:id="rId5"/>
    <p:sldId id="281" r:id="rId6"/>
    <p:sldId id="282" r:id="rId7"/>
    <p:sldId id="260" r:id="rId8"/>
    <p:sldId id="261" r:id="rId9"/>
    <p:sldId id="283" r:id="rId10"/>
    <p:sldId id="284" r:id="rId11"/>
    <p:sldId id="285" r:id="rId12"/>
    <p:sldId id="286" r:id="rId13"/>
    <p:sldId id="287" r:id="rId14"/>
    <p:sldId id="288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08279-90A0-4A69-8208-692E8C4BB65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EDBCA-011F-4411-982A-B7B6D50CD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5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9261AFF-3094-4EA8-AC7B-8861DB7CB88C}" type="slidenum">
              <a:rPr lang="en-ZW" smtClean="0"/>
              <a:pPr eaLnBrk="1" hangingPunct="1"/>
              <a:t>2</a:t>
            </a:fld>
            <a:endParaRPr lang="en-Z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720065D-43FD-4B04-8894-6F4FFB51A0FC}" type="slidenum">
              <a:rPr lang="en-ZW" smtClean="0"/>
              <a:pPr eaLnBrk="1" hangingPunct="1"/>
              <a:t>21</a:t>
            </a:fld>
            <a:endParaRPr lang="en-Z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5DE10FE-426A-40A6-A59B-CBF5DD9C3B55}" type="slidenum">
              <a:rPr lang="en-ZW" smtClean="0"/>
              <a:pPr eaLnBrk="1" hangingPunct="1"/>
              <a:t>22</a:t>
            </a:fld>
            <a:endParaRPr lang="en-Z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32A1D77-6265-48C3-9BF4-D663EAABAA3B}" type="slidenum">
              <a:rPr lang="en-ZW" smtClean="0"/>
              <a:pPr eaLnBrk="1" hangingPunct="1"/>
              <a:t>23</a:t>
            </a:fld>
            <a:endParaRPr lang="en-Z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8A949E1-FE24-4C9B-AC60-B7AD156B15D2}" type="slidenum">
              <a:rPr lang="en-ZW" smtClean="0"/>
              <a:pPr eaLnBrk="1" hangingPunct="1"/>
              <a:t>24</a:t>
            </a:fld>
            <a:endParaRPr lang="en-Z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36B3F1D-CA1E-4FC9-9E73-ED430F864CDA}" type="slidenum">
              <a:rPr lang="en-ZW" smtClean="0"/>
              <a:pPr eaLnBrk="1" hangingPunct="1"/>
              <a:t>25</a:t>
            </a:fld>
            <a:endParaRPr lang="en-Z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75D7950-8B53-49D0-88F6-0E17C195D019}" type="slidenum">
              <a:rPr lang="en-ZW" smtClean="0"/>
              <a:pPr eaLnBrk="1" hangingPunct="1"/>
              <a:t>26</a:t>
            </a:fld>
            <a:endParaRPr lang="en-Z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F73F5BA-C9C0-4C28-B98F-D384DE590F49}" type="slidenum">
              <a:rPr lang="en-ZW" smtClean="0"/>
              <a:pPr eaLnBrk="1" hangingPunct="1"/>
              <a:t>27</a:t>
            </a:fld>
            <a:endParaRPr lang="en-Z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F29CAED-D4A6-4081-88CD-35E958BC2CB2}" type="slidenum">
              <a:rPr lang="en-ZW" smtClean="0"/>
              <a:pPr eaLnBrk="1" hangingPunct="1"/>
              <a:t>28</a:t>
            </a:fld>
            <a:endParaRPr lang="en-Z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75E3C2A-27C0-4AC4-AC42-F5A5F6C96B5F}" type="slidenum">
              <a:rPr lang="en-ZW" smtClean="0"/>
              <a:pPr eaLnBrk="1" hangingPunct="1"/>
              <a:t>29</a:t>
            </a:fld>
            <a:endParaRPr lang="en-Z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65CFBF6-12BD-4FA4-93A9-E9E72937609E}" type="slidenum">
              <a:rPr lang="en-ZW" smtClean="0"/>
              <a:pPr eaLnBrk="1" hangingPunct="1"/>
              <a:t>30</a:t>
            </a:fld>
            <a:endParaRPr lang="en-Z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807DEDE-F5E9-407C-8C3F-2DFFFC720347}" type="slidenum">
              <a:rPr lang="en-ZW" smtClean="0"/>
              <a:pPr eaLnBrk="1" hangingPunct="1"/>
              <a:t>7</a:t>
            </a:fld>
            <a:endParaRPr lang="en-Z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560CCE3-E61D-43EF-9619-63A37EA9C184}" type="slidenum">
              <a:rPr lang="en-ZW" smtClean="0"/>
              <a:pPr eaLnBrk="1" hangingPunct="1"/>
              <a:t>8</a:t>
            </a:fld>
            <a:endParaRPr lang="en-Z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DF4F785-5064-4BFF-8E72-2EAA93595002}" type="slidenum">
              <a:rPr lang="en-US" altLang="zh-TW" smtClean="0"/>
              <a:pPr eaLnBrk="1" hangingPunct="1"/>
              <a:t>15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2CF235F-381B-43FC-81FD-5889D73FAA5F}" type="slidenum">
              <a:rPr lang="en-US" altLang="zh-TW" smtClean="0"/>
              <a:pPr eaLnBrk="1" hangingPunct="1"/>
              <a:t>16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3F1B744-44CE-4C87-9962-60DA653888E0}" type="slidenum">
              <a:rPr lang="en-US" altLang="zh-TW" smtClean="0"/>
              <a:pPr eaLnBrk="1" hangingPunct="1"/>
              <a:t>17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B17CC54-F856-4ED8-B452-2A1E39897B14}" type="slidenum">
              <a:rPr lang="en-US" altLang="zh-TW" smtClean="0"/>
              <a:pPr eaLnBrk="1" hangingPunct="1"/>
              <a:t>18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B97D321-810A-4D3F-9D22-FEAE129A4A00}" type="slidenum">
              <a:rPr lang="en-ZW" smtClean="0"/>
              <a:pPr eaLnBrk="1" hangingPunct="1"/>
              <a:t>19</a:t>
            </a:fld>
            <a:endParaRPr lang="en-Z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A1A1DD9-7BBA-43DF-8C3E-FF309987CB5F}" type="slidenum">
              <a:rPr lang="en-ZW" smtClean="0"/>
              <a:pPr eaLnBrk="1" hangingPunct="1"/>
              <a:t>20</a:t>
            </a:fld>
            <a:endParaRPr lang="en-Z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A384-74FD-423F-BCAE-13E43BE42B5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0A6C-F488-461C-8C99-53E03B41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A384-74FD-423F-BCAE-13E43BE42B5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0A6C-F488-461C-8C99-53E03B41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0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A384-74FD-423F-BCAE-13E43BE42B5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0A6C-F488-461C-8C99-53E03B41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A384-74FD-423F-BCAE-13E43BE42B5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0A6C-F488-461C-8C99-53E03B41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1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A384-74FD-423F-BCAE-13E43BE42B5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0A6C-F488-461C-8C99-53E03B41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A384-74FD-423F-BCAE-13E43BE42B5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0A6C-F488-461C-8C99-53E03B41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7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A384-74FD-423F-BCAE-13E43BE42B5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0A6C-F488-461C-8C99-53E03B41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8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A384-74FD-423F-BCAE-13E43BE42B5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0A6C-F488-461C-8C99-53E03B41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1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A384-74FD-423F-BCAE-13E43BE42B5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0A6C-F488-461C-8C99-53E03B41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1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A384-74FD-423F-BCAE-13E43BE42B5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0A6C-F488-461C-8C99-53E03B41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5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A384-74FD-423F-BCAE-13E43BE42B5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0A6C-F488-461C-8C99-53E03B41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7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A384-74FD-423F-BCAE-13E43BE42B5C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0A6C-F488-461C-8C99-53E03B41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9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25.png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for copy number variation: hidden Markov model and change-point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841631"/>
              </p:ext>
            </p:extLst>
          </p:nvPr>
        </p:nvGraphicFramePr>
        <p:xfrm>
          <a:off x="914400" y="1510462"/>
          <a:ext cx="6629400" cy="450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2501640" imgH="1701720" progId="Equation.DSMT4">
                  <p:embed/>
                </p:oleObj>
              </mc:Choice>
              <mc:Fallback>
                <p:oleObj name="Equation" r:id="rId3" imgW="2501640" imgH="1701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10462"/>
                        <a:ext cx="6629400" cy="450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924580"/>
            <a:ext cx="4987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Binary segmentation procedure:</a:t>
            </a:r>
            <a:endParaRPr lang="en-US" sz="2800" b="1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090277" y="152400"/>
            <a:ext cx="33105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Change-point model</a:t>
            </a:r>
            <a:endParaRPr kumimoji="0" lang="en-US" altLang="zh-TW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06934"/>
            <a:ext cx="8077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To apply to a CNV application, the hypothesis testing of the change-point model is applied iteratively to identify change points T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, T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,…, until the hypothesis testing is not rejected.</a:t>
            </a:r>
          </a:p>
          <a:p>
            <a:endParaRPr lang="en-US" sz="2600" dirty="0"/>
          </a:p>
          <a:p>
            <a:r>
              <a:rPr lang="en-US" sz="2600" dirty="0" smtClean="0"/>
              <a:t>What’s the problem of this change-point model approach?</a:t>
            </a:r>
          </a:p>
          <a:p>
            <a:endParaRPr lang="en-US" sz="2600" dirty="0"/>
          </a:p>
          <a:p>
            <a:r>
              <a:rPr lang="en-US" sz="2600" dirty="0" smtClean="0"/>
              <a:t>If there is a small CNV segment in between two long unchanged regions, the hypothesis testing will not be rejected in the first evaluation.</a:t>
            </a:r>
          </a:p>
          <a:p>
            <a:endParaRPr lang="en-US" sz="2600" dirty="0" smtClean="0"/>
          </a:p>
          <a:p>
            <a:r>
              <a:rPr lang="en-US" sz="2600" dirty="0" smtClean="0"/>
              <a:t>The problem is that the change points are detected one-by-one.  </a:t>
            </a:r>
          </a:p>
          <a:p>
            <a:r>
              <a:rPr lang="en-US" sz="2600" dirty="0" smtClean="0"/>
              <a:t>=&gt; Extension to “</a:t>
            </a:r>
            <a:r>
              <a:rPr lang="en-US" sz="2600" b="1" i="1" dirty="0" smtClean="0"/>
              <a:t>Circular Binary Segmentation”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090277" y="0"/>
            <a:ext cx="33105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Change-point model</a:t>
            </a:r>
            <a:endParaRPr kumimoji="0" lang="en-US" altLang="zh-TW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336134" y="0"/>
            <a:ext cx="48188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Circular Binary Segmentation</a:t>
            </a:r>
            <a:endParaRPr kumimoji="0" lang="en-US" altLang="zh-TW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93781"/>
              </p:ext>
            </p:extLst>
          </p:nvPr>
        </p:nvGraphicFramePr>
        <p:xfrm>
          <a:off x="844550" y="1295400"/>
          <a:ext cx="7537450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2844720" imgH="1752480" progId="Equation.DSMT4">
                  <p:embed/>
                </p:oleObj>
              </mc:Choice>
              <mc:Fallback>
                <p:oleObj name="Equation" r:id="rId3" imgW="2844720" imgH="1752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1295400"/>
                        <a:ext cx="7537450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62000" y="6096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Detect two change points at a time: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5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9150"/>
            <a:ext cx="82296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336134" y="0"/>
            <a:ext cx="48188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Circular Binary Segmentation</a:t>
            </a:r>
            <a:endParaRPr kumimoji="0" lang="en-US" altLang="zh-TW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6248400"/>
            <a:ext cx="279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1. </a:t>
            </a:r>
            <a:r>
              <a:rPr lang="en-US" dirty="0" err="1" smtClean="0"/>
              <a:t>Olshen</a:t>
            </a:r>
            <a:r>
              <a:rPr lang="en-US" dirty="0" smtClean="0"/>
              <a:t> et al.,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336134" y="0"/>
            <a:ext cx="48188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Circular Binary Segmentation</a:t>
            </a:r>
            <a:endParaRPr kumimoji="0" lang="en-US" altLang="zh-TW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6336268"/>
            <a:ext cx="279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3. </a:t>
            </a:r>
            <a:r>
              <a:rPr lang="en-US" dirty="0" err="1" smtClean="0"/>
              <a:t>Olshen</a:t>
            </a:r>
            <a:r>
              <a:rPr lang="en-US" dirty="0" smtClean="0"/>
              <a:t> et al., 2004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510936"/>
            <a:ext cx="5975350" cy="581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5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754063"/>
            <a:ext cx="745172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00" y="64912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>
                <a:latin typeface="Times New Roman" pitchFamily="18" charset="0"/>
              </a:rPr>
              <a:t>© Jun S. Liu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922115" y="152400"/>
            <a:ext cx="367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Hidden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Markov model</a:t>
            </a:r>
          </a:p>
        </p:txBody>
      </p:sp>
    </p:spTree>
    <p:extLst>
      <p:ext uri="{BB962C8B-B14F-4D97-AF65-F5344CB8AC3E}">
        <p14:creationId xmlns:p14="http://schemas.microsoft.com/office/powerpoint/2010/main" val="30116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620000" y="64912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>
                <a:latin typeface="Times New Roman" pitchFamily="18" charset="0"/>
              </a:rPr>
              <a:t>© Jun S. Liu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05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22115" y="152400"/>
            <a:ext cx="367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Hidden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Markov model</a:t>
            </a:r>
          </a:p>
        </p:txBody>
      </p:sp>
    </p:spTree>
    <p:extLst>
      <p:ext uri="{BB962C8B-B14F-4D97-AF65-F5344CB8AC3E}">
        <p14:creationId xmlns:p14="http://schemas.microsoft.com/office/powerpoint/2010/main" val="867094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620000" y="64912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>
                <a:latin typeface="Times New Roman" pitchFamily="18" charset="0"/>
              </a:rPr>
              <a:t>© Jun S. Liu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443038"/>
            <a:ext cx="79025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22115" y="152400"/>
            <a:ext cx="367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Hidden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Markov model</a:t>
            </a:r>
          </a:p>
        </p:txBody>
      </p:sp>
    </p:spTree>
    <p:extLst>
      <p:ext uri="{BB962C8B-B14F-4D97-AF65-F5344CB8AC3E}">
        <p14:creationId xmlns:p14="http://schemas.microsoft.com/office/powerpoint/2010/main" val="1274043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385888"/>
            <a:ext cx="8145463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620000" y="64912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>
                <a:latin typeface="Times New Roman" pitchFamily="18" charset="0"/>
              </a:rPr>
              <a:t>© Jun S. Liu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22115" y="152400"/>
            <a:ext cx="367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Hidden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Markov model</a:t>
            </a:r>
          </a:p>
        </p:txBody>
      </p:sp>
    </p:spTree>
    <p:extLst>
      <p:ext uri="{BB962C8B-B14F-4D97-AF65-F5344CB8AC3E}">
        <p14:creationId xmlns:p14="http://schemas.microsoft.com/office/powerpoint/2010/main" val="1510408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865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22115" y="152400"/>
            <a:ext cx="367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Hidden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Markov model</a:t>
            </a:r>
          </a:p>
        </p:txBody>
      </p:sp>
    </p:spTree>
    <p:extLst>
      <p:ext uri="{BB962C8B-B14F-4D97-AF65-F5344CB8AC3E}">
        <p14:creationId xmlns:p14="http://schemas.microsoft.com/office/powerpoint/2010/main" val="31209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38175"/>
            <a:ext cx="74485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796684" y="152400"/>
            <a:ext cx="55665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Copy Number Variation/Alteration</a:t>
            </a:r>
            <a:endParaRPr kumimoji="0" lang="en-US" altLang="zh-TW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8175"/>
            <a:ext cx="74676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22115" y="152400"/>
            <a:ext cx="367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Hidden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Markov model</a:t>
            </a:r>
          </a:p>
        </p:txBody>
      </p:sp>
    </p:spTree>
    <p:extLst>
      <p:ext uri="{BB962C8B-B14F-4D97-AF65-F5344CB8AC3E}">
        <p14:creationId xmlns:p14="http://schemas.microsoft.com/office/powerpoint/2010/main" val="9517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38175"/>
            <a:ext cx="74295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22115" y="152400"/>
            <a:ext cx="367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Hidden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Markov model</a:t>
            </a:r>
          </a:p>
        </p:txBody>
      </p:sp>
    </p:spTree>
    <p:extLst>
      <p:ext uri="{BB962C8B-B14F-4D97-AF65-F5344CB8AC3E}">
        <p14:creationId xmlns:p14="http://schemas.microsoft.com/office/powerpoint/2010/main" val="15122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52463"/>
            <a:ext cx="740092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22115" y="152400"/>
            <a:ext cx="367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Hidden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Markov model</a:t>
            </a:r>
          </a:p>
        </p:txBody>
      </p:sp>
    </p:spTree>
    <p:extLst>
      <p:ext uri="{BB962C8B-B14F-4D97-AF65-F5344CB8AC3E}">
        <p14:creationId xmlns:p14="http://schemas.microsoft.com/office/powerpoint/2010/main" val="38140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642938"/>
            <a:ext cx="74199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22115" y="152400"/>
            <a:ext cx="367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Hidden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Markov model</a:t>
            </a:r>
          </a:p>
        </p:txBody>
      </p:sp>
    </p:spTree>
    <p:extLst>
      <p:ext uri="{BB962C8B-B14F-4D97-AF65-F5344CB8AC3E}">
        <p14:creationId xmlns:p14="http://schemas.microsoft.com/office/powerpoint/2010/main" val="16042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647700"/>
            <a:ext cx="74199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22115" y="152400"/>
            <a:ext cx="367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Hidden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Markov model</a:t>
            </a:r>
          </a:p>
        </p:txBody>
      </p:sp>
    </p:spTree>
    <p:extLst>
      <p:ext uri="{BB962C8B-B14F-4D97-AF65-F5344CB8AC3E}">
        <p14:creationId xmlns:p14="http://schemas.microsoft.com/office/powerpoint/2010/main" val="40364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28650"/>
            <a:ext cx="74104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22115" y="152400"/>
            <a:ext cx="367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Hidden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Markov model</a:t>
            </a:r>
          </a:p>
        </p:txBody>
      </p:sp>
    </p:spTree>
    <p:extLst>
      <p:ext uri="{BB962C8B-B14F-4D97-AF65-F5344CB8AC3E}">
        <p14:creationId xmlns:p14="http://schemas.microsoft.com/office/powerpoint/2010/main" val="40275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42938"/>
            <a:ext cx="74104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22115" y="152400"/>
            <a:ext cx="367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Hidden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Markov model</a:t>
            </a:r>
          </a:p>
        </p:txBody>
      </p:sp>
    </p:spTree>
    <p:extLst>
      <p:ext uri="{BB962C8B-B14F-4D97-AF65-F5344CB8AC3E}">
        <p14:creationId xmlns:p14="http://schemas.microsoft.com/office/powerpoint/2010/main" val="22995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28650"/>
            <a:ext cx="74485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22115" y="152400"/>
            <a:ext cx="367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Hidden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Markov model</a:t>
            </a:r>
          </a:p>
        </p:txBody>
      </p:sp>
    </p:spTree>
    <p:extLst>
      <p:ext uri="{BB962C8B-B14F-4D97-AF65-F5344CB8AC3E}">
        <p14:creationId xmlns:p14="http://schemas.microsoft.com/office/powerpoint/2010/main" val="27922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42938"/>
            <a:ext cx="74295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22115" y="152400"/>
            <a:ext cx="367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Hidden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Markov model</a:t>
            </a:r>
          </a:p>
        </p:txBody>
      </p:sp>
    </p:spTree>
    <p:extLst>
      <p:ext uri="{BB962C8B-B14F-4D97-AF65-F5344CB8AC3E}">
        <p14:creationId xmlns:p14="http://schemas.microsoft.com/office/powerpoint/2010/main" val="10152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28650"/>
            <a:ext cx="74485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22115" y="152400"/>
            <a:ext cx="367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Hidden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Markov model</a:t>
            </a:r>
          </a:p>
        </p:txBody>
      </p:sp>
    </p:spTree>
    <p:extLst>
      <p:ext uri="{BB962C8B-B14F-4D97-AF65-F5344CB8AC3E}">
        <p14:creationId xmlns:p14="http://schemas.microsoft.com/office/powerpoint/2010/main" val="19067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392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Technological improvement:</a:t>
            </a:r>
          </a:p>
          <a:p>
            <a:endParaRPr lang="en-US" sz="2800" dirty="0" smtClean="0"/>
          </a:p>
          <a:p>
            <a:r>
              <a:rPr lang="en-US" sz="2800" b="1" dirty="0" smtClean="0"/>
              <a:t>Array CGH  </a:t>
            </a:r>
          </a:p>
          <a:p>
            <a:r>
              <a:rPr lang="en-US" sz="2800" dirty="0" smtClean="0"/>
              <a:t>2000-6000 probes in an array (</a:t>
            </a:r>
            <a:r>
              <a:rPr lang="en-US" sz="2800" dirty="0"/>
              <a:t>using Bacteria Artificial Chromosome (BAC) </a:t>
            </a:r>
            <a:r>
              <a:rPr lang="en-US" sz="2800" dirty="0" smtClean="0"/>
              <a:t>clones at ~100kb in size).</a:t>
            </a:r>
          </a:p>
          <a:p>
            <a:r>
              <a:rPr lang="en-US" sz="2800" dirty="0" smtClean="0"/>
              <a:t>Low resolution</a:t>
            </a:r>
          </a:p>
          <a:p>
            <a:endParaRPr lang="en-US" sz="2800" dirty="0"/>
          </a:p>
          <a:p>
            <a:r>
              <a:rPr lang="en-US" sz="2800" b="1" dirty="0" smtClean="0"/>
              <a:t>SNP array </a:t>
            </a:r>
          </a:p>
          <a:p>
            <a:r>
              <a:rPr lang="en-US" sz="2800" dirty="0" smtClean="0"/>
              <a:t>Millions of probes in an array (using </a:t>
            </a:r>
            <a:r>
              <a:rPr lang="en-US" sz="2800" dirty="0" err="1"/>
              <a:t>oligo</a:t>
            </a:r>
            <a:r>
              <a:rPr lang="en-US" sz="2800" dirty="0"/>
              <a:t> probes targeted on known </a:t>
            </a:r>
            <a:r>
              <a:rPr lang="en-US" sz="2800" dirty="0" smtClean="0"/>
              <a:t>SNPs at 21-60 </a:t>
            </a:r>
            <a:r>
              <a:rPr lang="en-US" sz="2800" dirty="0" err="1" smtClean="0"/>
              <a:t>bp</a:t>
            </a:r>
            <a:r>
              <a:rPr lang="en-US" sz="2800" dirty="0" smtClean="0"/>
              <a:t> in length)</a:t>
            </a:r>
          </a:p>
          <a:p>
            <a:r>
              <a:rPr lang="en-US" sz="2800" dirty="0" smtClean="0"/>
              <a:t>High resolution</a:t>
            </a:r>
          </a:p>
          <a:p>
            <a:endParaRPr lang="en-US" sz="2800" dirty="0"/>
          </a:p>
          <a:p>
            <a:r>
              <a:rPr lang="en-US" sz="2800" b="1" dirty="0" smtClean="0"/>
              <a:t>Next generation sequencing</a:t>
            </a:r>
          </a:p>
          <a:p>
            <a:r>
              <a:rPr lang="en-US" sz="2800" dirty="0" smtClean="0"/>
              <a:t>Measurement of each base pair</a:t>
            </a:r>
          </a:p>
          <a:p>
            <a:r>
              <a:rPr lang="en-US" sz="2800" dirty="0" smtClean="0"/>
              <a:t>Highest resolution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99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23888"/>
            <a:ext cx="740092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600200" y="4038600"/>
            <a:ext cx="594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Currently, SNP array has mostly replaced aCGH for cheap price and very high density.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22115" y="152400"/>
            <a:ext cx="367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Hidden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Markov model</a:t>
            </a:r>
          </a:p>
        </p:txBody>
      </p:sp>
    </p:spTree>
    <p:extLst>
      <p:ext uri="{BB962C8B-B14F-4D97-AF65-F5344CB8AC3E}">
        <p14:creationId xmlns:p14="http://schemas.microsoft.com/office/powerpoint/2010/main" val="4285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Hidden Markov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Hidden Markov Model (HMM) is widely used for sequential data analysis.</a:t>
            </a:r>
          </a:p>
          <a:p>
            <a:r>
              <a:rPr lang="en-US" dirty="0" smtClean="0"/>
              <a:t>HMM is a simple case in Bayesian Networks (BNs)</a:t>
            </a:r>
          </a:p>
          <a:p>
            <a:r>
              <a:rPr lang="en-US" dirty="0" smtClean="0"/>
              <a:t>It is a generative model: a model for randomly generating the observed data.  (compare to discriminative model)</a:t>
            </a:r>
          </a:p>
          <a:p>
            <a:r>
              <a:rPr lang="en-US" dirty="0" smtClean="0"/>
              <a:t>It assumes large number of conditional independencies.</a:t>
            </a:r>
          </a:p>
          <a:p>
            <a:r>
              <a:rPr lang="en-US" dirty="0" smtClean="0"/>
              <a:t>Computational complexity is low.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0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Graphical Representation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2431635"/>
            <a:ext cx="8229600" cy="31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304800" y="1595735"/>
            <a:ext cx="8534400" cy="206186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2438400" y="1824335"/>
            <a:ext cx="4305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Hidden layer (unobserved states)</a:t>
            </a:r>
            <a:endParaRPr lang="en-US" sz="2400" dirty="0"/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581400" y="5862935"/>
            <a:ext cx="203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Observed Data</a:t>
            </a:r>
            <a:endParaRPr lang="en-US" sz="2400" dirty="0"/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1371600" y="2514600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1066800" y="3657600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8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Given the model and its parameters, what is the probability of generating the data we observed? (likelihood)</a:t>
            </a:r>
          </a:p>
          <a:p>
            <a:r>
              <a:rPr lang="en-US" dirty="0" smtClean="0"/>
              <a:t>Decoding:</a:t>
            </a:r>
          </a:p>
          <a:p>
            <a:pPr lvl="1"/>
            <a:r>
              <a:rPr lang="en-US" dirty="0" smtClean="0"/>
              <a:t>Given the parameters and observed data, can we know the sequence of hidden states? (When did the dealer use loaded dice?)</a:t>
            </a:r>
          </a:p>
          <a:p>
            <a:r>
              <a:rPr lang="en-US" dirty="0" smtClean="0"/>
              <a:t>Learning:</a:t>
            </a:r>
          </a:p>
          <a:p>
            <a:pPr lvl="1"/>
            <a:r>
              <a:rPr lang="en-US" dirty="0" smtClean="0"/>
              <a:t>If the probabilities (initial, transition, emission) are unknown, can we estimate them from the observed data? (Parameter estimation)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Array CGH Example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normal tissues, each of the chromosomes (except for X and Y) should have 2 copies.</a:t>
            </a:r>
          </a:p>
          <a:p>
            <a:r>
              <a:rPr lang="en-US" dirty="0" smtClean="0"/>
              <a:t>In cancer tissues (or other disease), the chromosomes may suffer from events like amplification and deletion.  Thus the cancer chromosome will more or less than 2 copies.</a:t>
            </a:r>
          </a:p>
          <a:p>
            <a:r>
              <a:rPr lang="en-US" dirty="0" smtClean="0"/>
              <a:t>Array CGH hybridize the cancer tissue and normal tissue, and measures the copy number change (log2 ratio).</a:t>
            </a:r>
          </a:p>
          <a:p>
            <a:r>
              <a:rPr lang="en-US" dirty="0" smtClean="0"/>
              <a:t>Copy number change happens in segments.</a:t>
            </a:r>
          </a:p>
          <a:p>
            <a:r>
              <a:rPr lang="en-US" dirty="0" smtClean="0"/>
              <a:t>Measured data is not perfect (noisy).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Array CGH Example (2)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524000"/>
            <a:ext cx="66791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55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Array CGH Example (3)</a:t>
            </a:r>
            <a:endParaRPr lang="en-US" dirty="0"/>
          </a:p>
        </p:txBody>
      </p:sp>
      <p:pic>
        <p:nvPicPr>
          <p:cNvPr id="14" name="Picture 5"/>
          <p:cNvPicPr>
            <a:picLocks noGrp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368552"/>
            <a:ext cx="6931152" cy="47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81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Find P(</a:t>
            </a:r>
            <a:r>
              <a:rPr lang="en-US" b="1" dirty="0" smtClean="0"/>
              <a:t>X</a:t>
            </a:r>
            <a:r>
              <a:rPr lang="en-US" dirty="0" smtClean="0"/>
              <a:t>=</a:t>
            </a:r>
            <a:r>
              <a:rPr lang="en-US" b="1" dirty="0" smtClean="0"/>
              <a:t>x</a:t>
            </a:r>
            <a:r>
              <a:rPr lang="en-US" dirty="0" smtClean="0"/>
              <a:t>) given all parameters, without knowing the probabilities.</a:t>
            </a:r>
          </a:p>
          <a:p>
            <a:r>
              <a:rPr lang="en-US" dirty="0" smtClean="0"/>
              <a:t>A naïve thinking</a:t>
            </a:r>
          </a:p>
          <a:p>
            <a:pPr lvl="1"/>
            <a:r>
              <a:rPr lang="en-US" dirty="0" smtClean="0"/>
              <a:t>P(</a:t>
            </a:r>
            <a:r>
              <a:rPr lang="en-US" b="1" dirty="0" smtClean="0"/>
              <a:t>X</a:t>
            </a:r>
            <a:r>
              <a:rPr lang="en-US" dirty="0" smtClean="0"/>
              <a:t>=</a:t>
            </a:r>
            <a:r>
              <a:rPr lang="en-US" b="1" dirty="0" smtClean="0"/>
              <a:t>x</a:t>
            </a:r>
            <a:r>
              <a:rPr lang="en-US" dirty="0" smtClean="0"/>
              <a:t>)=</a:t>
            </a:r>
            <a:r>
              <a:rPr lang="en-US" dirty="0" smtClean="0">
                <a:latin typeface="Calibri"/>
                <a:cs typeface="Calibri"/>
              </a:rPr>
              <a:t>∑</a:t>
            </a:r>
            <a:r>
              <a:rPr lang="en-US" baseline="-25000" dirty="0" smtClean="0">
                <a:latin typeface="Calibri"/>
                <a:cs typeface="Calibri"/>
              </a:rPr>
              <a:t>y </a:t>
            </a:r>
            <a:r>
              <a:rPr lang="en-US" dirty="0" smtClean="0">
                <a:latin typeface="Calibri"/>
                <a:cs typeface="Calibri"/>
              </a:rPr>
              <a:t>P(</a:t>
            </a:r>
            <a:r>
              <a:rPr lang="en-US" b="1" dirty="0" smtClean="0">
                <a:latin typeface="Calibri"/>
                <a:cs typeface="Calibri"/>
              </a:rPr>
              <a:t>X</a:t>
            </a:r>
            <a:r>
              <a:rPr lang="en-US" dirty="0" smtClean="0">
                <a:latin typeface="Calibri"/>
                <a:cs typeface="Calibri"/>
              </a:rPr>
              <a:t>=</a:t>
            </a:r>
            <a:r>
              <a:rPr lang="en-US" b="1" dirty="0" err="1" smtClean="0">
                <a:latin typeface="Calibri"/>
                <a:cs typeface="Calibri"/>
              </a:rPr>
              <a:t>x</a:t>
            </a:r>
            <a:r>
              <a:rPr lang="en-US" dirty="0" err="1" smtClean="0">
                <a:latin typeface="Calibri"/>
                <a:cs typeface="Calibri"/>
              </a:rPr>
              <a:t>,</a:t>
            </a:r>
            <a:r>
              <a:rPr lang="en-US" b="1" dirty="0" err="1" smtClean="0">
                <a:latin typeface="Calibri"/>
                <a:cs typeface="Calibri"/>
              </a:rPr>
              <a:t>Y</a:t>
            </a:r>
            <a:r>
              <a:rPr lang="en-US" dirty="0" smtClean="0">
                <a:latin typeface="Calibri"/>
                <a:cs typeface="Calibri"/>
              </a:rPr>
              <a:t>=</a:t>
            </a:r>
            <a:r>
              <a:rPr lang="en-US" b="1" dirty="0" smtClean="0">
                <a:latin typeface="Calibri"/>
                <a:cs typeface="Calibri"/>
              </a:rPr>
              <a:t>y</a:t>
            </a:r>
            <a:r>
              <a:rPr lang="en-US" dirty="0" smtClean="0">
                <a:latin typeface="Calibri"/>
                <a:cs typeface="Calibri"/>
              </a:rPr>
              <a:t>)=∑</a:t>
            </a:r>
            <a:r>
              <a:rPr lang="en-US" b="1" baseline="-25000" dirty="0" smtClean="0">
                <a:latin typeface="Calibri"/>
                <a:cs typeface="Calibri"/>
              </a:rPr>
              <a:t>y</a:t>
            </a:r>
            <a:r>
              <a:rPr lang="en-US" baseline="-25000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P(</a:t>
            </a:r>
            <a:r>
              <a:rPr lang="en-US" b="1" dirty="0" smtClean="0">
                <a:latin typeface="Calibri"/>
                <a:cs typeface="Calibri"/>
              </a:rPr>
              <a:t>Y</a:t>
            </a:r>
            <a:r>
              <a:rPr lang="en-US" dirty="0" smtClean="0">
                <a:latin typeface="Calibri"/>
                <a:cs typeface="Calibri"/>
              </a:rPr>
              <a:t>=</a:t>
            </a:r>
            <a:r>
              <a:rPr lang="en-US" b="1" dirty="0" smtClean="0">
                <a:latin typeface="Calibri"/>
                <a:cs typeface="Calibri"/>
              </a:rPr>
              <a:t>y</a:t>
            </a:r>
            <a:r>
              <a:rPr lang="en-US" dirty="0" smtClean="0">
                <a:latin typeface="Calibri"/>
                <a:cs typeface="Calibri"/>
              </a:rPr>
              <a:t>)P(</a:t>
            </a:r>
            <a:r>
              <a:rPr lang="en-US" b="1" dirty="0" smtClean="0">
                <a:latin typeface="Calibri"/>
                <a:cs typeface="Calibri"/>
              </a:rPr>
              <a:t>X</a:t>
            </a:r>
            <a:r>
              <a:rPr lang="en-US" dirty="0" smtClean="0">
                <a:latin typeface="Calibri"/>
                <a:cs typeface="Calibri"/>
              </a:rPr>
              <a:t>=</a:t>
            </a:r>
            <a:r>
              <a:rPr lang="en-US" b="1" dirty="0" err="1" smtClean="0">
                <a:latin typeface="Calibri"/>
                <a:cs typeface="Calibri"/>
              </a:rPr>
              <a:t>x</a:t>
            </a:r>
            <a:r>
              <a:rPr lang="en-US" dirty="0" err="1" smtClean="0">
                <a:latin typeface="Calibri"/>
                <a:cs typeface="Calibri"/>
              </a:rPr>
              <a:t>|</a:t>
            </a:r>
            <a:r>
              <a:rPr lang="en-US" b="1" dirty="0" err="1" smtClean="0">
                <a:latin typeface="Calibri"/>
                <a:cs typeface="Calibri"/>
              </a:rPr>
              <a:t>Y</a:t>
            </a:r>
            <a:r>
              <a:rPr lang="en-US" dirty="0" smtClean="0">
                <a:latin typeface="Calibri"/>
                <a:cs typeface="Calibri"/>
              </a:rPr>
              <a:t>=</a:t>
            </a:r>
            <a:r>
              <a:rPr lang="en-US" b="1" dirty="0" smtClean="0">
                <a:latin typeface="Calibri"/>
                <a:cs typeface="Calibri"/>
              </a:rPr>
              <a:t>y</a:t>
            </a:r>
            <a:r>
              <a:rPr lang="en-US" dirty="0" smtClean="0">
                <a:latin typeface="Calibri"/>
                <a:cs typeface="Calibri"/>
              </a:rPr>
              <a:t>)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We can brute force all the possible sequences of Y</a:t>
            </a:r>
            <a:endParaRPr lang="en-US" dirty="0" smtClean="0"/>
          </a:p>
          <a:p>
            <a:pPr lvl="1"/>
            <a:r>
              <a:rPr lang="en-US" dirty="0" smtClean="0">
                <a:latin typeface="Calibri"/>
                <a:cs typeface="Calibri"/>
              </a:rPr>
              <a:t>Very expensive in computation (Not feasible)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But we can observe that in this formula, a lot of computations are redundant.  We can combine them to save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9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Forward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Define: </a:t>
            </a:r>
            <a:r>
              <a:rPr lang="el-GR" i="1" dirty="0" smtClean="0"/>
              <a:t>α</a:t>
            </a:r>
            <a:r>
              <a:rPr lang="en-US" i="1" baseline="-25000" dirty="0" err="1" smtClean="0"/>
              <a:t>n</a:t>
            </a:r>
            <a:r>
              <a:rPr lang="en-US" i="1" baseline="30000" dirty="0" err="1" smtClean="0"/>
              <a:t>k</a:t>
            </a:r>
            <a:r>
              <a:rPr lang="en-US" dirty="0" smtClean="0"/>
              <a:t>=P(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err="1" smtClean="0"/>
              <a:t>,y</a:t>
            </a:r>
            <a:r>
              <a:rPr lang="en-US" i="1" baseline="-25000" dirty="0" err="1" smtClean="0"/>
              <a:t>n</a:t>
            </a:r>
            <a:r>
              <a:rPr lang="en-US" dirty="0" smtClean="0"/>
              <a:t>=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Initialize: </a:t>
            </a:r>
            <a:r>
              <a:rPr lang="el-GR" i="1" dirty="0" smtClean="0"/>
              <a:t>α</a:t>
            </a:r>
            <a:r>
              <a:rPr lang="en-US" i="1" baseline="-25000" dirty="0" smtClean="0"/>
              <a:t>1</a:t>
            </a:r>
            <a:r>
              <a:rPr lang="en-US" i="1" baseline="30000" dirty="0" smtClean="0"/>
              <a:t>k</a:t>
            </a:r>
            <a:r>
              <a:rPr lang="en-US" dirty="0" smtClean="0"/>
              <a:t>=P(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,y</a:t>
            </a:r>
            <a:r>
              <a:rPr lang="en-US" i="1" baseline="-25000" dirty="0" smtClean="0"/>
              <a:t>1</a:t>
            </a:r>
            <a:r>
              <a:rPr lang="en-US" dirty="0" smtClean="0"/>
              <a:t>=</a:t>
            </a:r>
            <a:r>
              <a:rPr lang="en-US" i="1" dirty="0" smtClean="0"/>
              <a:t>k</a:t>
            </a:r>
            <a:r>
              <a:rPr lang="en-US" dirty="0" smtClean="0"/>
              <a:t>)=π</a:t>
            </a:r>
            <a:r>
              <a:rPr lang="en-US" baseline="-25000" dirty="0" err="1" smtClean="0"/>
              <a:t>k</a:t>
            </a:r>
            <a:r>
              <a:rPr lang="en-US" dirty="0" err="1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|</a:t>
            </a:r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r>
              <a:rPr lang="en-US" dirty="0" smtClean="0"/>
              <a:t>=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</a:p>
          <a:p>
            <a:r>
              <a:rPr lang="en-US" dirty="0" smtClean="0"/>
              <a:t>Iteration: </a:t>
            </a:r>
            <a:r>
              <a:rPr lang="el-GR" i="1" dirty="0" smtClean="0"/>
              <a:t>α</a:t>
            </a:r>
            <a:r>
              <a:rPr lang="en-US" i="1" baseline="-25000" dirty="0" smtClean="0"/>
              <a:t>n+1</a:t>
            </a:r>
            <a:r>
              <a:rPr lang="en-US" i="1" baseline="30000" dirty="0" smtClean="0"/>
              <a:t>k</a:t>
            </a:r>
            <a:r>
              <a:rPr lang="en-US" dirty="0" smtClean="0"/>
              <a:t>=</a:t>
            </a:r>
            <a:r>
              <a:rPr lang="en-US" i="1" dirty="0" smtClean="0">
                <a:cs typeface="Calibri"/>
              </a:rPr>
              <a:t> </a:t>
            </a:r>
            <a:r>
              <a:rPr lang="en-US" dirty="0" smtClean="0"/>
              <a:t>P(</a:t>
            </a:r>
            <a:r>
              <a:rPr lang="en-US" i="1" dirty="0" smtClean="0"/>
              <a:t>x</a:t>
            </a:r>
            <a:r>
              <a:rPr lang="en-US" i="1" baseline="-25000" dirty="0" smtClean="0"/>
              <a:t>n+1</a:t>
            </a:r>
            <a:r>
              <a:rPr lang="en-US" dirty="0" smtClean="0"/>
              <a:t>|</a:t>
            </a:r>
            <a:r>
              <a:rPr lang="en-US" i="1" dirty="0" smtClean="0"/>
              <a:t>y</a:t>
            </a:r>
            <a:r>
              <a:rPr lang="en-US" i="1" baseline="-25000" dirty="0" smtClean="0"/>
              <a:t>n+1</a:t>
            </a:r>
            <a:r>
              <a:rPr lang="en-US" dirty="0" smtClean="0"/>
              <a:t>=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  <a:r>
              <a:rPr lang="en-US" dirty="0" smtClean="0">
                <a:cs typeface="Calibri"/>
              </a:rPr>
              <a:t>∑</a:t>
            </a:r>
            <a:r>
              <a:rPr lang="en-US" i="1" baseline="-25000" dirty="0" err="1" smtClean="0">
                <a:cs typeface="Calibri"/>
              </a:rPr>
              <a:t>i</a:t>
            </a:r>
            <a:r>
              <a:rPr lang="en-US" i="1" baseline="-25000" dirty="0" smtClean="0">
                <a:cs typeface="Calibri"/>
              </a:rPr>
              <a:t> </a:t>
            </a:r>
            <a:r>
              <a:rPr lang="el-GR" i="1" dirty="0" smtClean="0"/>
              <a:t>α</a:t>
            </a:r>
            <a:r>
              <a:rPr lang="en-US" i="1" baseline="-25000" dirty="0" err="1" smtClean="0"/>
              <a:t>n</a:t>
            </a:r>
            <a:r>
              <a:rPr lang="en-US" i="1" baseline="30000" dirty="0" err="1" smtClean="0"/>
              <a:t>i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i,k</a:t>
            </a:r>
            <a:endParaRPr lang="en-US" i="1" baseline="-25000" dirty="0" smtClean="0"/>
          </a:p>
          <a:p>
            <a:r>
              <a:rPr lang="en-US" dirty="0" smtClean="0"/>
              <a:t>Finalize: P(</a:t>
            </a:r>
            <a:r>
              <a:rPr lang="en-US" b="1" dirty="0" smtClean="0"/>
              <a:t>x</a:t>
            </a:r>
            <a:r>
              <a:rPr lang="en-US" dirty="0" smtClean="0"/>
              <a:t>)=</a:t>
            </a:r>
            <a:r>
              <a:rPr lang="en-US" dirty="0" smtClean="0">
                <a:cs typeface="Calibri"/>
              </a:rPr>
              <a:t>∑</a:t>
            </a:r>
            <a:r>
              <a:rPr lang="en-US" i="1" baseline="-25000" dirty="0" smtClean="0">
                <a:cs typeface="Calibri"/>
              </a:rPr>
              <a:t>k </a:t>
            </a:r>
            <a:r>
              <a:rPr lang="en-US" i="1" dirty="0" smtClean="0">
                <a:cs typeface="Calibri"/>
              </a:rPr>
              <a:t>α</a:t>
            </a:r>
            <a:r>
              <a:rPr lang="en-US" i="1" baseline="-25000" dirty="0" err="1" smtClean="0">
                <a:cs typeface="Calibri"/>
              </a:rPr>
              <a:t>N</a:t>
            </a:r>
            <a:r>
              <a:rPr lang="en-US" i="1" baseline="30000" dirty="0" err="1" smtClean="0">
                <a:cs typeface="Calibri"/>
              </a:rPr>
              <a:t>k</a:t>
            </a:r>
            <a:endParaRPr lang="en-US" i="1" baseline="3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Local decoding:</a:t>
            </a:r>
          </a:p>
          <a:p>
            <a:pPr lvl="1"/>
            <a:r>
              <a:rPr lang="en-US" dirty="0" smtClean="0"/>
              <a:t>Backward algorithm</a:t>
            </a:r>
          </a:p>
          <a:p>
            <a:pPr lvl="1"/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r>
              <a:rPr lang="en-US" i="1" baseline="30000" dirty="0" smtClean="0"/>
              <a:t>*</a:t>
            </a:r>
            <a:r>
              <a:rPr lang="en-US" dirty="0" smtClean="0"/>
              <a:t>=</a:t>
            </a:r>
            <a:r>
              <a:rPr lang="en-US" dirty="0" err="1" smtClean="0"/>
              <a:t>argmax</a:t>
            </a:r>
            <a:r>
              <a:rPr lang="en-US" dirty="0" smtClean="0"/>
              <a:t> P(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r>
              <a:rPr lang="en-US" dirty="0" err="1" smtClean="0"/>
              <a:t>|</a:t>
            </a:r>
            <a:r>
              <a:rPr lang="en-US" b="1" dirty="0" err="1" smtClean="0"/>
              <a:t>X</a:t>
            </a:r>
            <a:r>
              <a:rPr lang="en-US" dirty="0" smtClean="0"/>
              <a:t>=</a:t>
            </a:r>
            <a:r>
              <a:rPr lang="en-US" b="1" dirty="0" smtClean="0"/>
              <a:t>x</a:t>
            </a:r>
            <a:r>
              <a:rPr lang="en-US" dirty="0" smtClean="0"/>
              <a:t>)</a:t>
            </a:r>
          </a:p>
          <a:p>
            <a:r>
              <a:rPr lang="en-US" dirty="0" smtClean="0"/>
              <a:t>Global decoding:</a:t>
            </a:r>
          </a:p>
          <a:p>
            <a:pPr lvl="1"/>
            <a:r>
              <a:rPr lang="en-US" dirty="0" err="1" smtClean="0"/>
              <a:t>Viterbi</a:t>
            </a:r>
            <a:r>
              <a:rPr lang="en-US" dirty="0" smtClean="0"/>
              <a:t> algorithm</a:t>
            </a:r>
          </a:p>
          <a:p>
            <a:pPr lvl="1"/>
            <a:r>
              <a:rPr lang="en-US" b="1" dirty="0" smtClean="0"/>
              <a:t>y</a:t>
            </a:r>
            <a:r>
              <a:rPr lang="en-US" i="1" baseline="30000" dirty="0" smtClean="0"/>
              <a:t>*</a:t>
            </a:r>
            <a:r>
              <a:rPr lang="en-US" dirty="0" smtClean="0"/>
              <a:t>=</a:t>
            </a:r>
            <a:r>
              <a:rPr lang="en-US" dirty="0" err="1" smtClean="0"/>
              <a:t>argmax</a:t>
            </a:r>
            <a:r>
              <a:rPr lang="en-US" dirty="0" smtClean="0"/>
              <a:t> P(</a:t>
            </a:r>
            <a:r>
              <a:rPr lang="en-US" b="1" dirty="0" err="1" smtClean="0"/>
              <a:t>y</a:t>
            </a:r>
            <a:r>
              <a:rPr lang="en-US" dirty="0" err="1" smtClean="0"/>
              <a:t>|</a:t>
            </a:r>
            <a:r>
              <a:rPr lang="en-US" b="1" dirty="0" err="1" smtClean="0"/>
              <a:t>X</a:t>
            </a:r>
            <a:r>
              <a:rPr lang="en-US" dirty="0" smtClean="0"/>
              <a:t>=</a:t>
            </a:r>
            <a:r>
              <a:rPr lang="en-US" b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5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153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Given data, how to call copy number variation? </a:t>
            </a:r>
          </a:p>
          <a:p>
            <a:endParaRPr lang="en-US" sz="2800" dirty="0" smtClean="0"/>
          </a:p>
          <a:p>
            <a:r>
              <a:rPr lang="en-US" sz="2800" b="1" dirty="0" smtClean="0"/>
              <a:t>Goal: </a:t>
            </a:r>
            <a:r>
              <a:rPr lang="en-US" sz="2800" dirty="0" smtClean="0"/>
              <a:t>To partition probe units into sets with the same copy number and characterize genomic segments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 smtClean="0"/>
              <a:t>Two elements to estimate:</a:t>
            </a:r>
          </a:p>
          <a:p>
            <a:pPr marL="342900" indent="-342900">
              <a:buAutoNum type="arabicParenBoth"/>
            </a:pPr>
            <a:r>
              <a:rPr lang="en-US" sz="2800" dirty="0" smtClean="0"/>
              <a:t> Copy number change location or regions</a:t>
            </a:r>
          </a:p>
          <a:p>
            <a:pPr marL="342900" indent="-342900">
              <a:buAutoNum type="arabicParenBoth"/>
            </a:pPr>
            <a:r>
              <a:rPr lang="en-US" sz="2800" dirty="0" smtClean="0"/>
              <a:t> Copy number change magnitude (amplification, deletion and fold change)</a:t>
            </a:r>
          </a:p>
          <a:p>
            <a:pPr marL="342900" indent="-342900">
              <a:buAutoNum type="arabicParenBoth"/>
            </a:pPr>
            <a:endParaRPr lang="en-US" sz="2800" dirty="0" smtClean="0"/>
          </a:p>
          <a:p>
            <a:pPr marL="342900" indent="-342900">
              <a:buAutoNum type="arabicParenBoth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9468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Define: </a:t>
            </a:r>
            <a:r>
              <a:rPr lang="en-US" i="1" dirty="0" smtClean="0">
                <a:latin typeface="Symbol" charset="2"/>
                <a:cs typeface="Symbol" charset="2"/>
              </a:rPr>
              <a:t>β</a:t>
            </a:r>
            <a:r>
              <a:rPr lang="en-US" i="1" baseline="-25000" dirty="0" err="1" smtClean="0"/>
              <a:t>n</a:t>
            </a:r>
            <a:r>
              <a:rPr lang="en-US" i="1" baseline="30000" dirty="0" err="1" smtClean="0"/>
              <a:t>k</a:t>
            </a:r>
            <a:r>
              <a:rPr lang="en-US" dirty="0" smtClean="0"/>
              <a:t>=P(</a:t>
            </a:r>
            <a:r>
              <a:rPr lang="en-US" i="1" dirty="0" smtClean="0"/>
              <a:t>x</a:t>
            </a:r>
            <a:r>
              <a:rPr lang="en-US" i="1" baseline="-25000" dirty="0" smtClean="0"/>
              <a:t>n+1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err="1" smtClean="0"/>
              <a:t>|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=k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Initialize: </a:t>
            </a:r>
            <a:r>
              <a:rPr lang="en-US" i="1" dirty="0" smtClean="0">
                <a:latin typeface="Symbol" charset="2"/>
                <a:cs typeface="Symbol" charset="2"/>
              </a:rPr>
              <a:t>β</a:t>
            </a:r>
            <a:r>
              <a:rPr lang="en-US" i="1" baseline="-25000" dirty="0" err="1" smtClean="0"/>
              <a:t>N</a:t>
            </a:r>
            <a:r>
              <a:rPr lang="en-US" i="1" baseline="30000" dirty="0" err="1" smtClean="0"/>
              <a:t>k</a:t>
            </a:r>
            <a:r>
              <a:rPr lang="en-US" dirty="0" smtClean="0"/>
              <a:t>=</a:t>
            </a:r>
            <a:r>
              <a:rPr lang="en-US" i="1" dirty="0" smtClean="0"/>
              <a:t>1</a:t>
            </a:r>
          </a:p>
          <a:p>
            <a:r>
              <a:rPr lang="en-US" dirty="0" smtClean="0"/>
              <a:t>Iteration: </a:t>
            </a:r>
            <a:r>
              <a:rPr lang="en-US" i="1" dirty="0" smtClean="0">
                <a:latin typeface="Symbol" charset="2"/>
                <a:cs typeface="Symbol" charset="2"/>
              </a:rPr>
              <a:t>β</a:t>
            </a:r>
            <a:r>
              <a:rPr lang="en-US" i="1" baseline="-25000" dirty="0" err="1" smtClean="0"/>
              <a:t>n</a:t>
            </a:r>
            <a:r>
              <a:rPr lang="en-US" i="1" baseline="30000" dirty="0" err="1" smtClean="0"/>
              <a:t>k</a:t>
            </a:r>
            <a:r>
              <a:rPr lang="en-US" dirty="0" smtClean="0"/>
              <a:t>=</a:t>
            </a:r>
            <a:r>
              <a:rPr lang="en-US" dirty="0" err="1" smtClean="0"/>
              <a:t>Σ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k,i</a:t>
            </a:r>
            <a:r>
              <a:rPr lang="en-US" dirty="0" err="1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n+1</a:t>
            </a:r>
            <a:r>
              <a:rPr lang="en-US" dirty="0" smtClean="0"/>
              <a:t>|</a:t>
            </a:r>
            <a:r>
              <a:rPr lang="en-US" i="1" dirty="0" smtClean="0"/>
              <a:t>y</a:t>
            </a:r>
            <a:r>
              <a:rPr lang="en-US" i="1" baseline="-25000" dirty="0" smtClean="0"/>
              <a:t>n+1</a:t>
            </a:r>
            <a:r>
              <a:rPr lang="en-US" dirty="0" smtClean="0"/>
              <a:t>=</a:t>
            </a:r>
            <a:r>
              <a:rPr lang="en-US" i="1" dirty="0" err="1" smtClean="0"/>
              <a:t>i</a:t>
            </a:r>
            <a:r>
              <a:rPr lang="en-US" dirty="0" smtClean="0"/>
              <a:t>)</a:t>
            </a:r>
            <a:r>
              <a:rPr lang="en-US" i="1" dirty="0" smtClean="0">
                <a:latin typeface="Symbol" charset="2"/>
                <a:cs typeface="Symbol" charset="2"/>
              </a:rPr>
              <a:t>β</a:t>
            </a:r>
            <a:r>
              <a:rPr lang="en-US" i="1" baseline="-25000" dirty="0" smtClean="0"/>
              <a:t>n+1</a:t>
            </a:r>
            <a:r>
              <a:rPr lang="en-US" i="1" baseline="30000" dirty="0" smtClean="0"/>
              <a:t>i</a:t>
            </a:r>
          </a:p>
          <a:p>
            <a:r>
              <a:rPr lang="en-US" dirty="0" smtClean="0"/>
              <a:t>Finalize: P(</a:t>
            </a:r>
            <a:r>
              <a:rPr lang="en-US" b="1" dirty="0" smtClean="0"/>
              <a:t>x</a:t>
            </a:r>
            <a:r>
              <a:rPr lang="en-US" dirty="0" smtClean="0"/>
              <a:t>)=</a:t>
            </a:r>
            <a:r>
              <a:rPr lang="en-US" dirty="0" err="1" smtClean="0"/>
              <a:t>Σ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α</a:t>
            </a:r>
            <a:r>
              <a:rPr lang="en-US" i="1" baseline="-25000" dirty="0" smtClean="0"/>
              <a:t>1</a:t>
            </a:r>
            <a:r>
              <a:rPr lang="en-US" i="1" baseline="30000" dirty="0" smtClean="0"/>
              <a:t>k</a:t>
            </a:r>
            <a:r>
              <a:rPr lang="en-US" i="1" dirty="0" smtClean="0">
                <a:latin typeface="Symbol" charset="2"/>
                <a:cs typeface="Symbol" charset="2"/>
              </a:rPr>
              <a:t>β</a:t>
            </a:r>
            <a:r>
              <a:rPr lang="en-US" i="1" baseline="-25000" dirty="0" smtClean="0"/>
              <a:t>1</a:t>
            </a:r>
            <a:r>
              <a:rPr lang="en-US" i="1" baseline="30000" dirty="0" smtClean="0"/>
              <a:t>k</a:t>
            </a:r>
          </a:p>
          <a:p>
            <a:r>
              <a:rPr lang="en-US" dirty="0" smtClean="0"/>
              <a:t>Posterior: P(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r>
              <a:rPr lang="en-US" dirty="0" smtClean="0"/>
              <a:t>=</a:t>
            </a:r>
            <a:r>
              <a:rPr lang="en-US" i="1" dirty="0" err="1" smtClean="0"/>
              <a:t>k</a:t>
            </a:r>
            <a:r>
              <a:rPr lang="en-US" dirty="0" err="1" smtClean="0"/>
              <a:t>|</a:t>
            </a:r>
            <a:r>
              <a:rPr lang="en-US" b="1" dirty="0" err="1" smtClean="0"/>
              <a:t>x</a:t>
            </a:r>
            <a:r>
              <a:rPr lang="en-US" dirty="0" smtClean="0"/>
              <a:t>)=</a:t>
            </a:r>
            <a:r>
              <a:rPr lang="en-US" i="1" dirty="0" smtClean="0"/>
              <a:t>α</a:t>
            </a:r>
            <a:r>
              <a:rPr lang="en-US" i="1" baseline="-25000" dirty="0" err="1" smtClean="0"/>
              <a:t>n</a:t>
            </a:r>
            <a:r>
              <a:rPr lang="en-US" i="1" baseline="30000" dirty="0" err="1" smtClean="0"/>
              <a:t>k</a:t>
            </a:r>
            <a:r>
              <a:rPr lang="en-US" i="1" dirty="0" smtClean="0">
                <a:latin typeface="Symbol" charset="2"/>
                <a:cs typeface="Symbol" charset="2"/>
              </a:rPr>
              <a:t>β</a:t>
            </a:r>
            <a:r>
              <a:rPr lang="en-US" i="1" baseline="-25000" dirty="0" err="1" smtClean="0"/>
              <a:t>n</a:t>
            </a:r>
            <a:r>
              <a:rPr lang="en-US" i="1" baseline="30000" dirty="0" err="1" smtClean="0"/>
              <a:t>k</a:t>
            </a:r>
            <a:r>
              <a:rPr lang="en-US" dirty="0"/>
              <a:t>/P(</a:t>
            </a:r>
            <a:r>
              <a:rPr lang="en-US" b="1" dirty="0"/>
              <a:t>x</a:t>
            </a:r>
            <a:r>
              <a:rPr lang="en-US" dirty="0"/>
              <a:t>) </a:t>
            </a:r>
            <a:r>
              <a:rPr lang="en-US" dirty="0" smtClean="0"/>
              <a:t>∝</a:t>
            </a:r>
            <a:r>
              <a:rPr lang="en-US" i="1" dirty="0" smtClean="0"/>
              <a:t>α</a:t>
            </a:r>
            <a:r>
              <a:rPr lang="en-US" i="1" baseline="-25000" dirty="0" err="1" smtClean="0"/>
              <a:t>n</a:t>
            </a:r>
            <a:r>
              <a:rPr lang="en-US" i="1" baseline="30000" dirty="0" err="1" smtClean="0"/>
              <a:t>k</a:t>
            </a:r>
            <a:r>
              <a:rPr lang="en-US" i="1" dirty="0" smtClean="0">
                <a:latin typeface="Symbol" charset="2"/>
                <a:cs typeface="Symbol" charset="2"/>
              </a:rPr>
              <a:t>β</a:t>
            </a:r>
            <a:r>
              <a:rPr lang="en-US" i="1" baseline="-25000" dirty="0" err="1" smtClean="0"/>
              <a:t>n</a:t>
            </a:r>
            <a:r>
              <a:rPr lang="en-US" i="1" baseline="30000" dirty="0" err="1" smtClean="0"/>
              <a:t>k</a:t>
            </a:r>
            <a:endParaRPr lang="en-US" i="1" baseline="30000" dirty="0" smtClean="0"/>
          </a:p>
          <a:p>
            <a:r>
              <a:rPr lang="en-US" dirty="0" smtClean="0"/>
              <a:t>Decoding: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r>
              <a:rPr lang="en-US" i="1" baseline="30000" dirty="0" smtClean="0"/>
              <a:t>*</a:t>
            </a:r>
            <a:r>
              <a:rPr lang="en-US" dirty="0" smtClean="0"/>
              <a:t>=</a:t>
            </a:r>
            <a:r>
              <a:rPr lang="en-US" dirty="0" err="1" smtClean="0"/>
              <a:t>argmax</a:t>
            </a:r>
            <a:r>
              <a:rPr lang="en-US" dirty="0" smtClean="0"/>
              <a:t> P(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r>
              <a:rPr lang="en-US" dirty="0" err="1" smtClean="0"/>
              <a:t>|</a:t>
            </a:r>
            <a:r>
              <a:rPr lang="en-US" b="1" dirty="0" err="1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Viterbi Algorithm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Goal: </a:t>
            </a:r>
            <a:r>
              <a:rPr lang="en-US" sz="3200" b="1" dirty="0" smtClean="0"/>
              <a:t>y</a:t>
            </a:r>
            <a:r>
              <a:rPr lang="en-US" sz="3200" i="1" baseline="30000" dirty="0"/>
              <a:t>*</a:t>
            </a:r>
            <a:r>
              <a:rPr lang="en-US" sz="3200" dirty="0"/>
              <a:t>=</a:t>
            </a:r>
            <a:r>
              <a:rPr lang="en-US" sz="3200" dirty="0" err="1" smtClean="0"/>
              <a:t>argmax</a:t>
            </a:r>
            <a:r>
              <a:rPr lang="en-US" sz="3200" dirty="0" smtClean="0"/>
              <a:t> </a:t>
            </a:r>
            <a:r>
              <a:rPr lang="en-US" sz="3200" dirty="0"/>
              <a:t>P(</a:t>
            </a:r>
            <a:r>
              <a:rPr lang="en-US" sz="3200" b="1" dirty="0" err="1"/>
              <a:t>y</a:t>
            </a:r>
            <a:r>
              <a:rPr lang="en-US" sz="3200" dirty="0" err="1"/>
              <a:t>|</a:t>
            </a:r>
            <a:r>
              <a:rPr lang="en-US" sz="3200" b="1" dirty="0" err="1"/>
              <a:t>X</a:t>
            </a:r>
            <a:r>
              <a:rPr lang="en-US" sz="3200" dirty="0"/>
              <a:t>=</a:t>
            </a:r>
            <a:r>
              <a:rPr lang="en-US" sz="3200" b="1" dirty="0"/>
              <a:t>x</a:t>
            </a:r>
            <a:r>
              <a:rPr lang="en-US" sz="3200" dirty="0"/>
              <a:t>) </a:t>
            </a:r>
            <a:r>
              <a:rPr lang="en-US" sz="3200" dirty="0" smtClean="0"/>
              <a:t>≡ find max P(</a:t>
            </a:r>
            <a:r>
              <a:rPr lang="en-US" sz="3200" b="1" dirty="0" err="1" smtClean="0"/>
              <a:t>y</a:t>
            </a:r>
            <a:r>
              <a:rPr lang="en-US" sz="3200" dirty="0" err="1" smtClean="0"/>
              <a:t>,</a:t>
            </a:r>
            <a:r>
              <a:rPr lang="en-US" sz="3200" b="1" dirty="0" err="1" smtClean="0"/>
              <a:t>x</a:t>
            </a:r>
            <a:r>
              <a:rPr lang="en-US" sz="3200" dirty="0" smtClean="0"/>
              <a:t>)</a:t>
            </a:r>
            <a:endParaRPr lang="en-US" sz="3200" dirty="0"/>
          </a:p>
          <a:p>
            <a:r>
              <a:rPr lang="en-US" dirty="0" smtClean="0"/>
              <a:t>Define: </a:t>
            </a:r>
            <a:r>
              <a:rPr lang="en-US" i="1" dirty="0" err="1" smtClean="0"/>
              <a:t>γ</a:t>
            </a:r>
            <a:r>
              <a:rPr lang="en-US" i="1" baseline="-25000" dirty="0" err="1" smtClean="0"/>
              <a:t>n</a:t>
            </a:r>
            <a:r>
              <a:rPr lang="en-US" i="1" baseline="30000" dirty="0" err="1" smtClean="0"/>
              <a:t>k</a:t>
            </a:r>
            <a:r>
              <a:rPr lang="en-US" dirty="0" smtClean="0"/>
              <a:t>=max P(</a:t>
            </a:r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r>
              <a:rPr lang="en-US" dirty="0" smtClean="0"/>
              <a:t>,…,</a:t>
            </a:r>
            <a:r>
              <a:rPr lang="en-US" i="1" dirty="0" smtClean="0"/>
              <a:t>y</a:t>
            </a:r>
            <a:r>
              <a:rPr lang="en-US" i="1" baseline="-25000" dirty="0" smtClean="0"/>
              <a:t>n-1</a:t>
            </a:r>
            <a:r>
              <a:rPr lang="en-US" dirty="0" smtClean="0"/>
              <a:t>,</a:t>
            </a:r>
            <a:r>
              <a:rPr lang="en-US" i="1" dirty="0" smtClean="0"/>
              <a:t>y</a:t>
            </a:r>
            <a:r>
              <a:rPr lang="en-US" i="1" baseline="-25000" dirty="0" smtClean="0"/>
              <a:t>n</a:t>
            </a:r>
            <a:r>
              <a:rPr lang="en-US" dirty="0" smtClean="0"/>
              <a:t>=</a:t>
            </a:r>
            <a:r>
              <a:rPr lang="en-US" i="1" dirty="0" smtClean="0"/>
              <a:t>k</a:t>
            </a:r>
            <a:r>
              <a:rPr lang="en-US" dirty="0" smtClean="0"/>
              <a:t>,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Initialize: </a:t>
            </a:r>
            <a:r>
              <a:rPr lang="en-US" i="1" dirty="0" smtClean="0"/>
              <a:t>γ</a:t>
            </a:r>
            <a:r>
              <a:rPr lang="en-US" i="1" baseline="-25000" dirty="0" smtClean="0"/>
              <a:t>1</a:t>
            </a:r>
            <a:r>
              <a:rPr lang="en-US" i="1" baseline="30000" dirty="0" smtClean="0"/>
              <a:t>k</a:t>
            </a:r>
            <a:r>
              <a:rPr lang="en-US" dirty="0" smtClean="0"/>
              <a:t>=</a:t>
            </a:r>
            <a:r>
              <a:rPr lang="en-US" i="1" dirty="0" smtClean="0"/>
              <a:t>α</a:t>
            </a:r>
            <a:r>
              <a:rPr lang="en-US" i="1" baseline="-25000" dirty="0" smtClean="0"/>
              <a:t>1</a:t>
            </a:r>
            <a:r>
              <a:rPr lang="en-US" i="1" baseline="30000" dirty="0" smtClean="0"/>
              <a:t>k</a:t>
            </a:r>
          </a:p>
          <a:p>
            <a:r>
              <a:rPr lang="en-US" dirty="0" smtClean="0"/>
              <a:t>Iteration: </a:t>
            </a:r>
            <a:r>
              <a:rPr lang="en-US" i="1" dirty="0" smtClean="0"/>
              <a:t>γ</a:t>
            </a:r>
            <a:r>
              <a:rPr lang="en-US" i="1" baseline="-25000" dirty="0" smtClean="0"/>
              <a:t>n+1</a:t>
            </a:r>
            <a:r>
              <a:rPr lang="en-US" i="1" baseline="30000" dirty="0" smtClean="0"/>
              <a:t>k</a:t>
            </a:r>
            <a:r>
              <a:rPr lang="en-US" dirty="0" smtClean="0"/>
              <a:t>=p(</a:t>
            </a:r>
            <a:r>
              <a:rPr lang="en-US" i="1" dirty="0" smtClean="0"/>
              <a:t>x</a:t>
            </a:r>
            <a:r>
              <a:rPr lang="en-US" i="1" baseline="-25000" dirty="0" smtClean="0"/>
              <a:t>n+1</a:t>
            </a:r>
            <a:r>
              <a:rPr lang="en-US" dirty="0" smtClean="0"/>
              <a:t>|</a:t>
            </a:r>
            <a:r>
              <a:rPr lang="en-US" i="1" dirty="0" smtClean="0"/>
              <a:t>y</a:t>
            </a:r>
            <a:r>
              <a:rPr lang="en-US" i="1" baseline="-25000" dirty="0" smtClean="0"/>
              <a:t>n+1</a:t>
            </a:r>
            <a:r>
              <a:rPr lang="en-US" dirty="0" smtClean="0"/>
              <a:t>=</a:t>
            </a:r>
            <a:r>
              <a:rPr lang="en-US" i="1" dirty="0" smtClean="0"/>
              <a:t>k</a:t>
            </a:r>
            <a:r>
              <a:rPr lang="en-US" dirty="0" smtClean="0"/>
              <a:t>) max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 </a:t>
            </a:r>
            <a:r>
              <a:rPr lang="en-US" i="1" dirty="0" err="1" smtClean="0"/>
              <a:t>γ</a:t>
            </a:r>
            <a:r>
              <a:rPr lang="en-US" i="1" baseline="-25000" dirty="0" err="1" smtClean="0"/>
              <a:t>n</a:t>
            </a:r>
            <a:r>
              <a:rPr lang="en-US" i="1" baseline="30000" dirty="0" err="1" smtClean="0"/>
              <a:t>i</a:t>
            </a:r>
            <a:r>
              <a:rPr lang="en-US" i="1" dirty="0" err="1"/>
              <a:t>a</a:t>
            </a:r>
            <a:r>
              <a:rPr lang="en-US" i="1" baseline="-25000" dirty="0" err="1"/>
              <a:t>i,</a:t>
            </a:r>
            <a:r>
              <a:rPr lang="en-US" i="1" baseline="-25000" dirty="0" err="1" smtClean="0"/>
              <a:t>k</a:t>
            </a:r>
            <a:endParaRPr lang="en-US" dirty="0" smtClean="0"/>
          </a:p>
          <a:p>
            <a:r>
              <a:rPr lang="en-US" dirty="0" smtClean="0"/>
              <a:t>Finalize: max P(</a:t>
            </a:r>
            <a:r>
              <a:rPr lang="en-US" b="1" dirty="0" err="1" smtClean="0"/>
              <a:t>y</a:t>
            </a:r>
            <a:r>
              <a:rPr lang="en-US" dirty="0" err="1" smtClean="0"/>
              <a:t>,</a:t>
            </a:r>
            <a:r>
              <a:rPr lang="en-US" b="1" dirty="0" err="1" smtClean="0"/>
              <a:t>x</a:t>
            </a:r>
            <a:r>
              <a:rPr lang="en-US" dirty="0" smtClean="0"/>
              <a:t>)=max</a:t>
            </a:r>
            <a:r>
              <a:rPr lang="en-US" baseline="-25000" dirty="0" smtClean="0"/>
              <a:t> </a:t>
            </a:r>
            <a:r>
              <a:rPr lang="en-US" i="1" dirty="0" err="1" smtClean="0"/>
              <a:t>γ</a:t>
            </a:r>
            <a:r>
              <a:rPr lang="en-US" i="1" baseline="-25000" dirty="0" err="1" smtClean="0"/>
              <a:t>N</a:t>
            </a:r>
            <a:r>
              <a:rPr lang="en-US" i="1" baseline="30000" dirty="0" err="1" smtClean="0"/>
              <a:t>k</a:t>
            </a:r>
            <a:endParaRPr lang="en-US" i="1" baseline="30000" dirty="0" smtClean="0"/>
          </a:p>
          <a:p>
            <a:r>
              <a:rPr lang="en-US" dirty="0" err="1" smtClean="0"/>
              <a:t>Traceback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 iteration, record the </a:t>
            </a:r>
            <a:r>
              <a:rPr lang="en-US" dirty="0" err="1" smtClean="0"/>
              <a:t>maximizer</a:t>
            </a:r>
            <a:r>
              <a:rPr lang="en-US" dirty="0" smtClean="0"/>
              <a:t> </a:t>
            </a:r>
            <a:r>
              <a:rPr lang="en-US" i="1" dirty="0" err="1" smtClean="0"/>
              <a:t>i</a:t>
            </a:r>
            <a:r>
              <a:rPr lang="en-US" dirty="0" smtClean="0"/>
              <a:t> for each </a:t>
            </a:r>
            <a:r>
              <a:rPr lang="en-US" i="1" dirty="0" err="1" smtClean="0"/>
              <a:t>γ</a:t>
            </a:r>
            <a:r>
              <a:rPr lang="en-US" i="1" baseline="-25000" dirty="0" err="1" smtClean="0"/>
              <a:t>n</a:t>
            </a:r>
            <a:r>
              <a:rPr lang="en-US" i="1" baseline="30000" dirty="0" err="1" smtClean="0"/>
              <a:t>k</a:t>
            </a:r>
            <a:r>
              <a:rPr lang="en-US" i="1" baseline="30000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n&gt;1</a:t>
            </a:r>
            <a:r>
              <a:rPr lang="en-US" dirty="0" smtClean="0"/>
              <a:t>), i.e. record </a:t>
            </a:r>
            <a:r>
              <a:rPr lang="en-US" i="1" dirty="0" err="1" smtClean="0"/>
              <a:t>δ</a:t>
            </a:r>
            <a:r>
              <a:rPr lang="en-US" i="1" baseline="-25000" dirty="0" err="1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)=</a:t>
            </a:r>
            <a:r>
              <a:rPr lang="en-US" dirty="0" err="1" smtClean="0"/>
              <a:t>argmax</a:t>
            </a:r>
            <a:r>
              <a:rPr lang="en-US" i="1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i="1" dirty="0" err="1"/>
              <a:t>γ</a:t>
            </a:r>
            <a:r>
              <a:rPr lang="en-US" i="1" baseline="-25000" dirty="0" err="1"/>
              <a:t>n</a:t>
            </a:r>
            <a:r>
              <a:rPr lang="en-US" i="1" baseline="30000" dirty="0" err="1"/>
              <a:t>i</a:t>
            </a:r>
            <a:r>
              <a:rPr lang="en-US" i="1" dirty="0" err="1"/>
              <a:t>a</a:t>
            </a:r>
            <a:r>
              <a:rPr lang="en-US" i="1" baseline="-25000" dirty="0" err="1"/>
              <a:t>i,</a:t>
            </a:r>
            <a:r>
              <a:rPr lang="en-US" i="1" baseline="-25000" dirty="0" err="1" smtClean="0"/>
              <a:t>k</a:t>
            </a:r>
            <a:endParaRPr lang="en-US" i="1" baseline="-25000" dirty="0" smtClean="0"/>
          </a:p>
          <a:p>
            <a:pPr lvl="1"/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r>
              <a:rPr lang="en-US" i="1" baseline="30000" dirty="0" smtClean="0"/>
              <a:t>*</a:t>
            </a:r>
            <a:r>
              <a:rPr lang="en-US" dirty="0" smtClean="0"/>
              <a:t>=</a:t>
            </a:r>
            <a:r>
              <a:rPr lang="en-US" dirty="0" err="1" smtClean="0"/>
              <a:t>argmax</a:t>
            </a:r>
            <a:r>
              <a:rPr lang="en-US" dirty="0" smtClean="0"/>
              <a:t> </a:t>
            </a:r>
            <a:r>
              <a:rPr lang="en-US" i="1" dirty="0" err="1" smtClean="0"/>
              <a:t>γ</a:t>
            </a:r>
            <a:r>
              <a:rPr lang="en-US" i="1" baseline="-25000" dirty="0" err="1" smtClean="0"/>
              <a:t>N</a:t>
            </a:r>
            <a:r>
              <a:rPr lang="en-US" i="1" baseline="30000" dirty="0" err="1" smtClean="0"/>
              <a:t>k</a:t>
            </a:r>
            <a:endParaRPr lang="en-US" i="1" baseline="30000" dirty="0" smtClean="0"/>
          </a:p>
          <a:p>
            <a:pPr lvl="1"/>
            <a:r>
              <a:rPr lang="en-US" i="1" dirty="0" err="1"/>
              <a:t>y</a:t>
            </a:r>
            <a:r>
              <a:rPr lang="en-US" i="1" baseline="-25000" dirty="0" err="1" smtClean="0"/>
              <a:t>n</a:t>
            </a:r>
            <a:r>
              <a:rPr lang="en-US" i="1" baseline="30000" dirty="0" smtClean="0"/>
              <a:t>*</a:t>
            </a:r>
            <a:r>
              <a:rPr lang="en-US" dirty="0" smtClean="0"/>
              <a:t>=</a:t>
            </a:r>
            <a:r>
              <a:rPr lang="en-US" i="1" dirty="0" smtClean="0"/>
              <a:t>δ</a:t>
            </a:r>
            <a:r>
              <a:rPr lang="en-US" i="1" baseline="-25000" dirty="0" smtClean="0"/>
              <a:t>n+1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i="1" baseline="-25000" dirty="0" smtClean="0"/>
              <a:t>n+1</a:t>
            </a:r>
            <a:r>
              <a:rPr lang="en-US" i="1" baseline="30000" dirty="0" smtClean="0"/>
              <a:t>*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Parameters </a:t>
            </a:r>
            <a:r>
              <a:rPr lang="en-US" b="1" dirty="0" err="1" smtClean="0"/>
              <a:t>θ</a:t>
            </a:r>
            <a:r>
              <a:rPr lang="en-US" dirty="0" smtClean="0"/>
              <a:t> (initial, transition and emission probabilities/parameters) are usually unknown.</a:t>
            </a:r>
          </a:p>
          <a:p>
            <a:r>
              <a:rPr lang="en-US" dirty="0" smtClean="0"/>
              <a:t>Here total </a:t>
            </a:r>
            <a:r>
              <a:rPr lang="en-US" i="1" dirty="0" smtClean="0"/>
              <a:t>S</a:t>
            </a:r>
            <a:r>
              <a:rPr lang="en-US" dirty="0" smtClean="0"/>
              <a:t> sequences </a:t>
            </a:r>
            <a:r>
              <a:rPr lang="en-US" dirty="0"/>
              <a:t>(subscript </a:t>
            </a:r>
            <a:r>
              <a:rPr lang="en-US" i="1" dirty="0"/>
              <a:t>s</a:t>
            </a:r>
            <a:r>
              <a:rPr lang="en-US" dirty="0"/>
              <a:t>)</a:t>
            </a:r>
            <a:r>
              <a:rPr lang="en-US" dirty="0" smtClean="0"/>
              <a:t> are considered sharing the same </a:t>
            </a:r>
            <a:r>
              <a:rPr lang="en-US" b="1" dirty="0" err="1" smtClean="0"/>
              <a:t>θ</a:t>
            </a:r>
            <a:endParaRPr lang="en-US" b="1" dirty="0" smtClean="0"/>
          </a:p>
          <a:p>
            <a:r>
              <a:rPr lang="en-US" b="1" dirty="0" smtClean="0"/>
              <a:t>x</a:t>
            </a:r>
            <a:r>
              <a:rPr lang="en-US" dirty="0" smtClean="0"/>
              <a:t> is observed, </a:t>
            </a:r>
            <a:r>
              <a:rPr lang="en-US" b="1" dirty="0" smtClean="0"/>
              <a:t>y</a:t>
            </a:r>
            <a:r>
              <a:rPr lang="en-US" dirty="0" smtClean="0"/>
              <a:t> is unobserved</a:t>
            </a:r>
          </a:p>
          <a:p>
            <a:r>
              <a:rPr lang="en-US" dirty="0" smtClean="0"/>
              <a:t>MLE: </a:t>
            </a:r>
            <a:r>
              <a:rPr lang="en-US" dirty="0" err="1" smtClean="0"/>
              <a:t>argmax</a:t>
            </a:r>
            <a:r>
              <a:rPr lang="en-US" dirty="0" smtClean="0"/>
              <a:t> L(</a:t>
            </a:r>
            <a:r>
              <a:rPr lang="en-US" b="1" dirty="0" err="1" smtClean="0"/>
              <a:t>θ</a:t>
            </a:r>
            <a:r>
              <a:rPr lang="en-US" dirty="0" err="1" smtClean="0"/>
              <a:t>;</a:t>
            </a:r>
            <a:r>
              <a:rPr lang="en-US" b="1" dirty="0" err="1" smtClean="0"/>
              <a:t>x</a:t>
            </a:r>
            <a:r>
              <a:rPr lang="en-US" dirty="0" smtClean="0"/>
              <a:t>)=</a:t>
            </a:r>
            <a:r>
              <a:rPr lang="en-US" dirty="0" err="1" smtClean="0"/>
              <a:t>argmax</a:t>
            </a:r>
            <a:r>
              <a:rPr lang="en-US" dirty="0" smtClean="0"/>
              <a:t> P(</a:t>
            </a:r>
            <a:r>
              <a:rPr lang="en-US" b="1" dirty="0" err="1" smtClean="0"/>
              <a:t>x</a:t>
            </a:r>
            <a:r>
              <a:rPr lang="en-US" dirty="0" err="1" smtClean="0"/>
              <a:t>|</a:t>
            </a:r>
            <a:r>
              <a:rPr lang="en-US" b="1" dirty="0" err="1" smtClean="0"/>
              <a:t>θ</a:t>
            </a:r>
            <a:r>
              <a:rPr lang="en-US" dirty="0" smtClean="0"/>
              <a:t>)=</a:t>
            </a:r>
            <a:r>
              <a:rPr lang="en-US" dirty="0" err="1" smtClean="0"/>
              <a:t>argmax</a:t>
            </a:r>
            <a:r>
              <a:rPr lang="en-US" dirty="0" smtClean="0"/>
              <a:t> </a:t>
            </a:r>
            <a:r>
              <a:rPr lang="en-US" dirty="0" err="1" smtClean="0"/>
              <a:t>Σ</a:t>
            </a:r>
            <a:r>
              <a:rPr lang="en-US" b="1" baseline="-25000" dirty="0" err="1" smtClean="0"/>
              <a:t>y</a:t>
            </a:r>
            <a:r>
              <a:rPr lang="en-US" dirty="0" err="1" smtClean="0"/>
              <a:t>P</a:t>
            </a:r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dirty="0" err="1" smtClean="0"/>
              <a:t>,</a:t>
            </a:r>
            <a:r>
              <a:rPr lang="en-US" b="1" dirty="0" err="1" smtClean="0"/>
              <a:t>y</a:t>
            </a:r>
            <a:r>
              <a:rPr lang="en-US" dirty="0" err="1" smtClean="0"/>
              <a:t>|</a:t>
            </a:r>
            <a:r>
              <a:rPr lang="en-US" b="1" dirty="0" err="1" smtClean="0"/>
              <a:t>θ</a:t>
            </a:r>
            <a:r>
              <a:rPr lang="en-US" dirty="0" smtClean="0"/>
              <a:t>) ------ Intractable</a:t>
            </a:r>
          </a:p>
          <a:p>
            <a:r>
              <a:rPr lang="en-US" dirty="0" smtClean="0"/>
              <a:t>E-M algorithm (Baum-Welch algorithm)</a:t>
            </a:r>
          </a:p>
        </p:txBody>
      </p:sp>
    </p:spTree>
    <p:extLst>
      <p:ext uri="{BB962C8B-B14F-4D97-AF65-F5344CB8AC3E}">
        <p14:creationId xmlns:p14="http://schemas.microsoft.com/office/powerpoint/2010/main" val="23857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E-step (expectation):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/>
              <a:t>the expectation of log-likelihood (sufficient statistic) given the current </a:t>
            </a:r>
            <a:r>
              <a:rPr lang="en-US" dirty="0" smtClean="0"/>
              <a:t>estimate </a:t>
            </a:r>
            <a:r>
              <a:rPr lang="en-US" b="1" dirty="0" err="1" smtClean="0"/>
              <a:t>θ</a:t>
            </a:r>
            <a:r>
              <a:rPr lang="en-US" baseline="30000" dirty="0" smtClean="0"/>
              <a:t>(t)</a:t>
            </a:r>
            <a:r>
              <a:rPr lang="en-US" dirty="0" smtClean="0"/>
              <a:t> and observed data </a:t>
            </a:r>
            <a:r>
              <a:rPr lang="en-US" b="1" dirty="0" smtClean="0"/>
              <a:t>x</a:t>
            </a:r>
            <a:endParaRPr lang="en-US" dirty="0" smtClean="0"/>
          </a:p>
          <a:p>
            <a:pPr lvl="1"/>
            <a:r>
              <a:rPr lang="en-US" i="1" dirty="0" smtClean="0"/>
              <a:t>Q</a:t>
            </a:r>
            <a:r>
              <a:rPr lang="en-US" dirty="0" smtClean="0"/>
              <a:t>(</a:t>
            </a:r>
            <a:r>
              <a:rPr lang="en-US" b="1" dirty="0" err="1" smtClean="0"/>
              <a:t>θ</a:t>
            </a:r>
            <a:r>
              <a:rPr lang="en-US" dirty="0" err="1" smtClean="0"/>
              <a:t>|</a:t>
            </a:r>
            <a:r>
              <a:rPr lang="en-US" b="1" dirty="0" err="1" smtClean="0"/>
              <a:t>θ</a:t>
            </a:r>
            <a:r>
              <a:rPr lang="en-US" baseline="30000" dirty="0" smtClean="0"/>
              <a:t>(t)</a:t>
            </a:r>
            <a:r>
              <a:rPr lang="en-US" dirty="0" smtClean="0"/>
              <a:t>)=</a:t>
            </a:r>
            <a:r>
              <a:rPr lang="en-US" dirty="0" err="1" smtClean="0"/>
              <a:t>E</a:t>
            </a:r>
            <a:r>
              <a:rPr lang="en-US" b="1" baseline="-25000" dirty="0" err="1" smtClean="0"/>
              <a:t>y</a:t>
            </a:r>
            <a:r>
              <a:rPr lang="en-US" baseline="-25000" dirty="0" err="1" smtClean="0"/>
              <a:t>|</a:t>
            </a:r>
            <a:r>
              <a:rPr lang="en-US" b="1" baseline="-25000" dirty="0" err="1" smtClean="0"/>
              <a:t>x</a:t>
            </a:r>
            <a:r>
              <a:rPr lang="en-US" baseline="-25000" dirty="0" err="1" smtClean="0"/>
              <a:t>,</a:t>
            </a:r>
            <a:r>
              <a:rPr lang="en-US" b="1" baseline="-25000" dirty="0" err="1" smtClean="0"/>
              <a:t>θ</a:t>
            </a:r>
            <a:r>
              <a:rPr lang="en-US" sz="1500" baseline="-2000" dirty="0" smtClean="0"/>
              <a:t>(t)</a:t>
            </a:r>
            <a:r>
              <a:rPr lang="en-US" dirty="0" smtClean="0"/>
              <a:t>[log L(</a:t>
            </a:r>
            <a:r>
              <a:rPr lang="en-US" b="1" dirty="0" err="1" smtClean="0"/>
              <a:t>θ</a:t>
            </a:r>
            <a:r>
              <a:rPr lang="en-US" dirty="0" err="1" smtClean="0"/>
              <a:t>;</a:t>
            </a:r>
            <a:r>
              <a:rPr lang="en-US" b="1" dirty="0" err="1" smtClean="0"/>
              <a:t>x</a:t>
            </a:r>
            <a:r>
              <a:rPr lang="en-US" dirty="0" err="1" smtClean="0"/>
              <a:t>,</a:t>
            </a:r>
            <a:r>
              <a:rPr lang="en-US" b="1" dirty="0" err="1"/>
              <a:t>y</a:t>
            </a:r>
            <a:r>
              <a:rPr lang="en-US" dirty="0" smtClean="0"/>
              <a:t>)]</a:t>
            </a:r>
            <a:endParaRPr lang="en-US" dirty="0"/>
          </a:p>
          <a:p>
            <a:r>
              <a:rPr lang="en-US" dirty="0" smtClean="0"/>
              <a:t>M-step (maximization):</a:t>
            </a:r>
          </a:p>
          <a:p>
            <a:pPr lvl="1"/>
            <a:r>
              <a:rPr lang="en-US" dirty="0" smtClean="0"/>
              <a:t>Maximize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b="1" dirty="0" err="1"/>
              <a:t>θ</a:t>
            </a:r>
            <a:r>
              <a:rPr lang="en-US" dirty="0" err="1"/>
              <a:t>|</a:t>
            </a:r>
            <a:r>
              <a:rPr lang="en-US" b="1" dirty="0" err="1"/>
              <a:t>θ</a:t>
            </a:r>
            <a:r>
              <a:rPr lang="en-US" baseline="30000" dirty="0"/>
              <a:t>(t)</a:t>
            </a:r>
            <a:r>
              <a:rPr lang="en-US" dirty="0" smtClean="0"/>
              <a:t>) and update the estimate of </a:t>
            </a:r>
            <a:r>
              <a:rPr lang="en-US" b="1" dirty="0" err="1"/>
              <a:t>θ</a:t>
            </a:r>
            <a:endParaRPr lang="en-US" dirty="0" smtClean="0"/>
          </a:p>
          <a:p>
            <a:pPr lvl="1"/>
            <a:r>
              <a:rPr lang="el-GR" b="1" dirty="0" smtClean="0"/>
              <a:t>θ</a:t>
            </a:r>
            <a:r>
              <a:rPr lang="en-US" baseline="30000" dirty="0" smtClean="0"/>
              <a:t>(t+1)</a:t>
            </a:r>
            <a:r>
              <a:rPr lang="en-US" dirty="0" smtClean="0"/>
              <a:t>=</a:t>
            </a:r>
            <a:r>
              <a:rPr lang="en-US" dirty="0" err="1" smtClean="0"/>
              <a:t>argmax</a:t>
            </a:r>
            <a:r>
              <a:rPr lang="en-US" b="1" baseline="-25000" dirty="0" err="1" smtClean="0"/>
              <a:t>θ</a:t>
            </a:r>
            <a:r>
              <a:rPr lang="en-US" b="1" baseline="-25000" dirty="0" smtClean="0"/>
              <a:t> </a:t>
            </a:r>
            <a:r>
              <a:rPr lang="en-US" i="1" dirty="0" smtClean="0"/>
              <a:t>Q</a:t>
            </a:r>
            <a:r>
              <a:rPr lang="en-US" dirty="0"/>
              <a:t>(</a:t>
            </a:r>
            <a:r>
              <a:rPr lang="en-US" b="1" dirty="0" err="1"/>
              <a:t>θ</a:t>
            </a:r>
            <a:r>
              <a:rPr lang="en-US" dirty="0" err="1"/>
              <a:t>|</a:t>
            </a:r>
            <a:r>
              <a:rPr lang="en-US" b="1" dirty="0" err="1"/>
              <a:t>θ</a:t>
            </a:r>
            <a:r>
              <a:rPr lang="en-US" baseline="30000" dirty="0"/>
              <a:t>(t)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Repeat E-step and M-step till 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Baum-Welch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E-step:</a:t>
            </a:r>
          </a:p>
          <a:p>
            <a:pPr lvl="1"/>
            <a:r>
              <a:rPr lang="el-GR" i="1" dirty="0" smtClean="0"/>
              <a:t>ζ</a:t>
            </a:r>
            <a:r>
              <a:rPr lang="en-US" i="1" baseline="-25000" dirty="0" err="1" smtClean="0"/>
              <a:t>s,n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)=P(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s,n</a:t>
            </a:r>
            <a:r>
              <a:rPr lang="en-US" dirty="0" smtClean="0"/>
              <a:t>=</a:t>
            </a:r>
            <a:r>
              <a:rPr lang="en-US" i="1" dirty="0" err="1" smtClean="0"/>
              <a:t>i</a:t>
            </a:r>
            <a:r>
              <a:rPr lang="en-US" dirty="0" err="1" smtClean="0"/>
              <a:t>|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S</a:t>
            </a:r>
            <a:r>
              <a:rPr lang="en-US" dirty="0" smtClean="0"/>
              <a:t>, </a:t>
            </a:r>
            <a:r>
              <a:rPr lang="en-US" b="1" dirty="0" err="1" smtClean="0"/>
              <a:t>θ</a:t>
            </a:r>
            <a:r>
              <a:rPr lang="en-US" baseline="30000" dirty="0" smtClean="0"/>
              <a:t>(t)</a:t>
            </a:r>
            <a:r>
              <a:rPr lang="en-US" dirty="0" smtClean="0"/>
              <a:t>)</a:t>
            </a:r>
          </a:p>
          <a:p>
            <a:pPr lvl="1"/>
            <a:r>
              <a:rPr lang="en-US" i="1" dirty="0" err="1" smtClean="0"/>
              <a:t>ξ</a:t>
            </a:r>
            <a:r>
              <a:rPr lang="en-US" i="1" baseline="-25000" dirty="0" err="1" smtClean="0"/>
              <a:t>s,n</a:t>
            </a:r>
            <a:r>
              <a:rPr lang="en-US" dirty="0" smtClean="0"/>
              <a:t>(</a:t>
            </a:r>
            <a:r>
              <a:rPr lang="en-US" i="1" dirty="0" err="1"/>
              <a:t>i</a:t>
            </a:r>
            <a:r>
              <a:rPr lang="en-US" i="1" dirty="0" err="1" smtClean="0"/>
              <a:t>,j</a:t>
            </a:r>
            <a:r>
              <a:rPr lang="en-US" dirty="0" smtClean="0"/>
              <a:t>)=P(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s,n</a:t>
            </a:r>
            <a:r>
              <a:rPr lang="en-US" dirty="0" smtClean="0"/>
              <a:t>=</a:t>
            </a:r>
            <a:r>
              <a:rPr lang="en-US" i="1" dirty="0"/>
              <a:t>i</a:t>
            </a:r>
            <a:r>
              <a:rPr lang="en-US" dirty="0" smtClean="0"/>
              <a:t>,</a:t>
            </a:r>
            <a:r>
              <a:rPr lang="en-US" i="1" dirty="0" smtClean="0"/>
              <a:t>y</a:t>
            </a:r>
            <a:r>
              <a:rPr lang="en-US" i="1" baseline="-25000" dirty="0" smtClean="0"/>
              <a:t>s,n+1</a:t>
            </a:r>
            <a:r>
              <a:rPr lang="en-US" dirty="0" smtClean="0"/>
              <a:t>=</a:t>
            </a:r>
            <a:r>
              <a:rPr lang="en-US" i="1" dirty="0" err="1" smtClean="0"/>
              <a:t>j</a:t>
            </a:r>
            <a:r>
              <a:rPr lang="en-US" dirty="0" err="1" smtClean="0"/>
              <a:t>|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S</a:t>
            </a:r>
            <a:r>
              <a:rPr lang="en-US" dirty="0" smtClean="0"/>
              <a:t>, </a:t>
            </a:r>
            <a:r>
              <a:rPr lang="en-US" b="1" dirty="0" err="1" smtClean="0"/>
              <a:t>θ</a:t>
            </a:r>
            <a:r>
              <a:rPr lang="en-US" baseline="30000" dirty="0" smtClean="0"/>
              <a:t>(t)</a:t>
            </a:r>
            <a:r>
              <a:rPr lang="en-US" dirty="0" smtClean="0"/>
              <a:t>)  ------ </a:t>
            </a:r>
            <a:r>
              <a:rPr lang="en-US" dirty="0" smtClean="0">
                <a:solidFill>
                  <a:srgbClr val="FF0000"/>
                </a:solidFill>
              </a:rPr>
              <a:t>exercise</a:t>
            </a:r>
          </a:p>
          <a:p>
            <a:r>
              <a:rPr lang="en-US" dirty="0" smtClean="0"/>
              <a:t>M-step:</a:t>
            </a:r>
          </a:p>
          <a:p>
            <a:pPr lvl="1"/>
            <a:r>
              <a:rPr lang="en-US" dirty="0" smtClean="0"/>
              <a:t>Initial:</a:t>
            </a:r>
            <a:r>
              <a:rPr lang="en-US" i="1" dirty="0" smtClean="0"/>
              <a:t> π</a:t>
            </a:r>
            <a:r>
              <a:rPr lang="en-US" i="1" baseline="-25000" dirty="0" err="1" smtClean="0"/>
              <a:t>i</a:t>
            </a:r>
            <a:r>
              <a:rPr lang="en-US" baseline="30000" dirty="0" smtClean="0"/>
              <a:t>(t+1)</a:t>
            </a:r>
            <a:r>
              <a:rPr lang="en-US" dirty="0" smtClean="0"/>
              <a:t>=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 </a:t>
            </a:r>
            <a:r>
              <a:rPr lang="el-GR" i="1" dirty="0" smtClean="0"/>
              <a:t>ζ</a:t>
            </a:r>
            <a:r>
              <a:rPr lang="en-US" i="1" baseline="-25000" dirty="0" smtClean="0"/>
              <a:t>s,1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)/</a:t>
            </a:r>
            <a:r>
              <a:rPr lang="en-US" i="1" dirty="0" smtClean="0"/>
              <a:t>S</a:t>
            </a:r>
          </a:p>
          <a:p>
            <a:pPr lvl="1"/>
            <a:r>
              <a:rPr lang="en-US" dirty="0" smtClean="0"/>
              <a:t>Transition:</a:t>
            </a:r>
            <a:r>
              <a:rPr lang="en-US" i="1" dirty="0" smtClean="0"/>
              <a:t>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i,j</a:t>
            </a:r>
            <a:r>
              <a:rPr lang="en-US" baseline="30000" dirty="0" smtClean="0"/>
              <a:t>(t+1)</a:t>
            </a:r>
            <a:r>
              <a:rPr lang="en-US" dirty="0" smtClean="0"/>
              <a:t>=[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s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&lt;</a:t>
            </a:r>
            <a:r>
              <a:rPr lang="en-US" baseline="-25000" dirty="0" err="1" smtClean="0"/>
              <a:t>N</a:t>
            </a:r>
            <a:r>
              <a:rPr lang="en-US" sz="2200" baseline="-39000" dirty="0" err="1" smtClean="0"/>
              <a:t>s</a:t>
            </a:r>
            <a:r>
              <a:rPr lang="en-US" i="1" dirty="0" err="1" smtClean="0"/>
              <a:t>ξ</a:t>
            </a:r>
            <a:r>
              <a:rPr lang="en-US" i="1" baseline="-25000" dirty="0" err="1" smtClean="0"/>
              <a:t>s</a:t>
            </a:r>
            <a:r>
              <a:rPr lang="en-US" i="1" baseline="-25000" dirty="0" err="1"/>
              <a:t>,n</a:t>
            </a:r>
            <a:r>
              <a:rPr lang="en-US" dirty="0"/>
              <a:t>(</a:t>
            </a:r>
            <a:r>
              <a:rPr lang="en-US" i="1" dirty="0" err="1"/>
              <a:t>i,j</a:t>
            </a:r>
            <a:r>
              <a:rPr lang="en-US" dirty="0" smtClean="0"/>
              <a:t>)]/[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s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&lt;N</a:t>
            </a:r>
            <a:r>
              <a:rPr lang="en-US" sz="2200" baseline="-39000" dirty="0" smtClean="0"/>
              <a:t>s</a:t>
            </a:r>
            <a:r>
              <a:rPr lang="el-GR" i="1" dirty="0" smtClean="0"/>
              <a:t>ζ</a:t>
            </a:r>
            <a:r>
              <a:rPr lang="en-US" i="1" baseline="-25000" dirty="0" err="1" smtClean="0"/>
              <a:t>s,n</a:t>
            </a:r>
            <a:r>
              <a:rPr lang="en-US" dirty="0" smtClean="0"/>
              <a:t>(</a:t>
            </a:r>
            <a:r>
              <a:rPr lang="en-US" i="1" dirty="0" err="1"/>
              <a:t>i</a:t>
            </a:r>
            <a:r>
              <a:rPr lang="en-US" dirty="0" smtClean="0"/>
              <a:t>)]</a:t>
            </a:r>
          </a:p>
          <a:p>
            <a:pPr lvl="1"/>
            <a:r>
              <a:rPr lang="en-US" dirty="0" smtClean="0"/>
              <a:t>Emission: P(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s,n</a:t>
            </a:r>
            <a:r>
              <a:rPr lang="en-US" dirty="0" err="1" smtClean="0"/>
              <a:t>|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s,n</a:t>
            </a:r>
            <a:r>
              <a:rPr lang="en-US" dirty="0" smtClean="0"/>
              <a:t>=</a:t>
            </a:r>
            <a:r>
              <a:rPr lang="en-US" i="1" dirty="0" smtClean="0"/>
              <a:t>k</a:t>
            </a:r>
            <a:r>
              <a:rPr lang="en-US" dirty="0" smtClean="0"/>
              <a:t>) depends on the distribution type.  Generally, estimate the distribution parameters using </a:t>
            </a:r>
            <a:r>
              <a:rPr lang="en-US" i="1" dirty="0" err="1" smtClean="0"/>
              <a:t>ζ</a:t>
            </a:r>
            <a:r>
              <a:rPr lang="en-US" dirty="0" smtClean="0"/>
              <a:t> and </a:t>
            </a:r>
            <a:r>
              <a:rPr lang="en-US" i="1" dirty="0" err="1" smtClean="0"/>
              <a:t>ξ</a:t>
            </a:r>
            <a:r>
              <a:rPr lang="en-US" dirty="0" smtClean="0"/>
              <a:t> as pseudo-counts (partial/probability counts).</a:t>
            </a:r>
          </a:p>
          <a:p>
            <a:r>
              <a:rPr lang="en-US" dirty="0" smtClean="0"/>
              <a:t>Repeat E-step and M-step till 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E-M algorithm aims to find the MLE</a:t>
            </a:r>
          </a:p>
          <a:p>
            <a:r>
              <a:rPr lang="en-US" dirty="0" smtClean="0"/>
              <a:t>E-M algorithm is guaranteed to converge</a:t>
            </a:r>
          </a:p>
          <a:p>
            <a:r>
              <a:rPr lang="en-US" dirty="0" smtClean="0"/>
              <a:t>E-M algorithm is not guaranteed to converge to the global maximum</a:t>
            </a:r>
          </a:p>
          <a:p>
            <a:r>
              <a:rPr lang="en-US" dirty="0" smtClean="0"/>
              <a:t>When programming your own HMM, be aware of data underflow (numbers too close to zero)</a:t>
            </a:r>
          </a:p>
          <a:p>
            <a:pPr lvl="1"/>
            <a:r>
              <a:rPr lang="en-US" dirty="0" smtClean="0"/>
              <a:t>Use log transformation</a:t>
            </a:r>
          </a:p>
          <a:p>
            <a:pPr lvl="1"/>
            <a:r>
              <a:rPr lang="en-US" dirty="0" smtClean="0"/>
              <a:t>Store scale parameters in each iteration (Forward, Backward and Viterbi)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and Other 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Naïve Bayes/Mixture Model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28742" y="1535113"/>
            <a:ext cx="3674341" cy="639762"/>
          </a:xfrm>
        </p:spPr>
        <p:txBody>
          <a:bodyPr/>
          <a:lstStyle/>
          <a:p>
            <a:r>
              <a:rPr lang="en-US" dirty="0" smtClean="0"/>
              <a:t>HMM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828800" y="4114800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9" name="Oval 8"/>
          <p:cNvSpPr/>
          <p:nvPr/>
        </p:nvSpPr>
        <p:spPr>
          <a:xfrm>
            <a:off x="1828800" y="27432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cxnSp>
        <p:nvCxnSpPr>
          <p:cNvPr id="11" name="Straight Arrow Connector 10"/>
          <p:cNvCxnSpPr>
            <a:stCxn id="9" idx="4"/>
            <a:endCxn id="8" idx="0"/>
          </p:cNvCxnSpPr>
          <p:nvPr/>
        </p:nvCxnSpPr>
        <p:spPr>
          <a:xfrm>
            <a:off x="2286000" y="3657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00600" y="4114800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800600" y="27432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r>
              <a:rPr lang="en-US" baseline="-25000" dirty="0"/>
              <a:t>1</a:t>
            </a:r>
          </a:p>
        </p:txBody>
      </p:sp>
      <p:cxnSp>
        <p:nvCxnSpPr>
          <p:cNvPr id="14" name="Straight Arrow Connector 13"/>
          <p:cNvCxnSpPr>
            <a:stCxn id="13" idx="4"/>
            <a:endCxn id="12" idx="0"/>
          </p:cNvCxnSpPr>
          <p:nvPr/>
        </p:nvCxnSpPr>
        <p:spPr>
          <a:xfrm>
            <a:off x="5257800" y="3657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019800" y="4114800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6019800" y="27432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r>
              <a:rPr lang="en-US" baseline="-25000" dirty="0"/>
              <a:t>2</a:t>
            </a:r>
          </a:p>
        </p:txBody>
      </p:sp>
      <p:cxnSp>
        <p:nvCxnSpPr>
          <p:cNvPr id="17" name="Straight Arrow Connector 16"/>
          <p:cNvCxnSpPr>
            <a:stCxn id="16" idx="4"/>
            <a:endCxn id="15" idx="0"/>
          </p:cNvCxnSpPr>
          <p:nvPr/>
        </p:nvCxnSpPr>
        <p:spPr>
          <a:xfrm>
            <a:off x="6477000" y="3657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239000" y="4114800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7239000" y="27432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r>
              <a:rPr lang="en-US" baseline="-25000" dirty="0"/>
              <a:t>3</a:t>
            </a:r>
          </a:p>
        </p:txBody>
      </p:sp>
      <p:cxnSp>
        <p:nvCxnSpPr>
          <p:cNvPr id="20" name="Straight Arrow Connector 19"/>
          <p:cNvCxnSpPr>
            <a:stCxn id="19" idx="4"/>
            <a:endCxn id="18" idx="0"/>
          </p:cNvCxnSpPr>
          <p:nvPr/>
        </p:nvCxnSpPr>
        <p:spPr>
          <a:xfrm>
            <a:off x="7696200" y="3657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6"/>
            <a:endCxn id="16" idx="2"/>
          </p:cNvCxnSpPr>
          <p:nvPr/>
        </p:nvCxnSpPr>
        <p:spPr>
          <a:xfrm>
            <a:off x="5715000" y="3200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6"/>
            <a:endCxn id="19" idx="2"/>
          </p:cNvCxnSpPr>
          <p:nvPr/>
        </p:nvCxnSpPr>
        <p:spPr>
          <a:xfrm>
            <a:off x="6934200" y="3200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7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Program for HMM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Package “HMM”</a:t>
            </a:r>
          </a:p>
          <a:p>
            <a:r>
              <a:rPr lang="en-US" dirty="0" smtClean="0"/>
              <a:t>R Package “</a:t>
            </a:r>
            <a:r>
              <a:rPr lang="en-US" dirty="0" err="1" smtClean="0"/>
              <a:t>msm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“HMM” toolbox for </a:t>
            </a:r>
            <a:r>
              <a:rPr lang="en-US" dirty="0" err="1" smtClean="0"/>
              <a:t>Matlab</a:t>
            </a:r>
            <a:endParaRPr lang="en-US" dirty="0" smtClean="0"/>
          </a:p>
          <a:p>
            <a:r>
              <a:rPr lang="en-US" dirty="0" smtClean="0"/>
              <a:t>…</a:t>
            </a:r>
          </a:p>
          <a:p>
            <a:r>
              <a:rPr lang="en-US" dirty="0"/>
              <a:t>M</a:t>
            </a:r>
            <a:r>
              <a:rPr lang="en-US" dirty="0" smtClean="0"/>
              <a:t>ake your own code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, C, Java, …</a:t>
            </a:r>
          </a:p>
          <a:p>
            <a:pPr lvl="1"/>
            <a:r>
              <a:rPr lang="en-US" dirty="0" smtClean="0"/>
              <a:t>Do not use pure R code (too slow)</a:t>
            </a:r>
          </a:p>
        </p:txBody>
      </p:sp>
    </p:spTree>
    <p:extLst>
      <p:ext uri="{BB962C8B-B14F-4D97-AF65-F5344CB8AC3E}">
        <p14:creationId xmlns:p14="http://schemas.microsoft.com/office/powerpoint/2010/main" val="18908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96699"/>
            <a:ext cx="899160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Methods</a:t>
            </a:r>
            <a:endParaRPr lang="en-US" sz="2800" b="1" dirty="0"/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200" dirty="0"/>
              <a:t>Threshold-based methods (single marker classification)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     (a) Direct </a:t>
            </a:r>
            <a:r>
              <a:rPr lang="en-US" sz="2200" dirty="0" err="1"/>
              <a:t>thresholding</a:t>
            </a:r>
            <a:r>
              <a:rPr lang="en-US" sz="2200" dirty="0"/>
              <a:t> from contrast experiments such as sex mismatched experiment, SKY or FISH.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     </a:t>
            </a:r>
            <a:r>
              <a:rPr lang="en-US" sz="2200" dirty="0">
                <a:solidFill>
                  <a:srgbClr val="FF0000"/>
                </a:solidFill>
              </a:rPr>
              <a:t>(b) </a:t>
            </a:r>
            <a:r>
              <a:rPr lang="en-US" sz="2200" dirty="0" err="1">
                <a:solidFill>
                  <a:srgbClr val="FF0000"/>
                </a:solidFill>
              </a:rPr>
              <a:t>Thresholding</a:t>
            </a:r>
            <a:r>
              <a:rPr lang="en-US" sz="2200" dirty="0">
                <a:solidFill>
                  <a:srgbClr val="FF0000"/>
                </a:solidFill>
              </a:rPr>
              <a:t> from K-means clustering or mixture Gaussian model.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     (c) Moving average based </a:t>
            </a:r>
            <a:r>
              <a:rPr lang="en-US" sz="2200" dirty="0" err="1"/>
              <a:t>thresholding</a:t>
            </a:r>
            <a:r>
              <a:rPr lang="en-US" sz="2200" dirty="0"/>
              <a:t>.</a:t>
            </a:r>
          </a:p>
          <a:p>
            <a:pPr marL="342900" indent="-342900">
              <a:lnSpc>
                <a:spcPct val="150000"/>
              </a:lnSpc>
              <a:buAutoNum type="arabicParenBoth" startAt="2"/>
            </a:pPr>
            <a:r>
              <a:rPr lang="en-US" sz="2200" dirty="0" smtClean="0">
                <a:solidFill>
                  <a:srgbClr val="FF0000"/>
                </a:solidFill>
              </a:rPr>
              <a:t>Hidden </a:t>
            </a:r>
            <a:r>
              <a:rPr lang="en-US" sz="2200" dirty="0">
                <a:solidFill>
                  <a:srgbClr val="FF0000"/>
                </a:solidFill>
              </a:rPr>
              <a:t>Markov model (HMM)</a:t>
            </a:r>
          </a:p>
          <a:p>
            <a:pPr marL="342900" indent="-342900">
              <a:lnSpc>
                <a:spcPct val="150000"/>
              </a:lnSpc>
              <a:buAutoNum type="arabicParenBoth" startAt="2"/>
            </a:pPr>
            <a:r>
              <a:rPr lang="en-US" sz="2200" dirty="0">
                <a:solidFill>
                  <a:srgbClr val="FF0000"/>
                </a:solidFill>
              </a:rPr>
              <a:t>Change-point model; Circular Binary Segmentation (CBS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Tx/>
              <a:buAutoNum type="arabicParenBoth" startAt="2"/>
            </a:pPr>
            <a:r>
              <a:rPr lang="en-US" sz="2200" dirty="0"/>
              <a:t>Wavelet analysis</a:t>
            </a:r>
          </a:p>
          <a:p>
            <a:pPr marL="342900" indent="-342900">
              <a:lnSpc>
                <a:spcPct val="150000"/>
              </a:lnSpc>
              <a:buAutoNum type="arabicParenBoth" startAt="2"/>
            </a:pPr>
            <a:r>
              <a:rPr lang="en-US" sz="2200" dirty="0" smtClean="0"/>
              <a:t>Genetic local search</a:t>
            </a:r>
          </a:p>
          <a:p>
            <a:pPr marL="342900" indent="-342900">
              <a:buAutoNum type="arabicParenBoth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1664"/>
            <a:ext cx="88392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References</a:t>
            </a:r>
          </a:p>
          <a:p>
            <a:r>
              <a:rPr lang="en-US" sz="2000" b="1" dirty="0" smtClean="0"/>
              <a:t>Methods: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(HMM) Hidden Markov models approach to the analysis of array CGH data (2004)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(CBS) Circular binary segmentation for the analysis of array-based DNA copy number data (2004)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(a Bayesian approach to extend change-point model) A versatile statistical analysis algorithm to detect genome copy number variation (2004)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(Wavelet) </a:t>
            </a:r>
            <a:r>
              <a:rPr lang="en-US" sz="2000" dirty="0" err="1" smtClean="0"/>
              <a:t>Denoising</a:t>
            </a:r>
            <a:r>
              <a:rPr lang="en-US" sz="2000" dirty="0" smtClean="0"/>
              <a:t> array-based comparative genomic hybridization data using wavelets (2005)</a:t>
            </a:r>
          </a:p>
          <a:p>
            <a:endParaRPr lang="en-US" sz="2000" dirty="0"/>
          </a:p>
          <a:p>
            <a:r>
              <a:rPr lang="en-US" sz="2000" b="1" dirty="0" smtClean="0"/>
              <a:t>Review: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Statistical issues in the analysis of DNA copy number variations (2008)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Computational methods for the analysis of array comparative genomic hybridization (2006)</a:t>
            </a:r>
          </a:p>
          <a:p>
            <a:endParaRPr lang="en-US" sz="2000" dirty="0"/>
          </a:p>
          <a:p>
            <a:r>
              <a:rPr lang="en-US" sz="2000" b="1" dirty="0" smtClean="0"/>
              <a:t>Comparative studies: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 comparison study: applying segmentation to array CGH data for downstream analyses (2005)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Comparative analysis of algorithms for identifying amplifications and deletions in array CGH data (2005)</a:t>
            </a:r>
          </a:p>
        </p:txBody>
      </p:sp>
    </p:spTree>
    <p:extLst>
      <p:ext uri="{BB962C8B-B14F-4D97-AF65-F5344CB8AC3E}">
        <p14:creationId xmlns:p14="http://schemas.microsoft.com/office/powerpoint/2010/main" val="241163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38175"/>
            <a:ext cx="74295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785192" y="152400"/>
            <a:ext cx="3929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Gaussian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mixture model</a:t>
            </a:r>
          </a:p>
        </p:txBody>
      </p:sp>
    </p:spTree>
    <p:extLst>
      <p:ext uri="{BB962C8B-B14F-4D97-AF65-F5344CB8AC3E}">
        <p14:creationId xmlns:p14="http://schemas.microsoft.com/office/powerpoint/2010/main" val="6917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619125"/>
            <a:ext cx="747712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352800" y="6335713"/>
            <a:ext cx="313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/>
              <a:t>Gaussian mixture model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305050" y="5675313"/>
            <a:ext cx="112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work well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5943600" y="5715000"/>
            <a:ext cx="146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doesn’t work</a:t>
            </a:r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 flipV="1">
            <a:off x="4953000" y="55626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 flipH="1" flipV="1">
            <a:off x="3429000" y="55626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2785191" y="152400"/>
            <a:ext cx="3929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Gaussian </a:t>
            </a:r>
            <a:r>
              <a:rPr kumimoji="0"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mixture model</a:t>
            </a:r>
          </a:p>
        </p:txBody>
      </p:sp>
    </p:spTree>
    <p:extLst>
      <p:ext uri="{BB962C8B-B14F-4D97-AF65-F5344CB8AC3E}">
        <p14:creationId xmlns:p14="http://schemas.microsoft.com/office/powerpoint/2010/main" val="42193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090277" y="152400"/>
            <a:ext cx="33105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Change-point model</a:t>
            </a:r>
            <a:endParaRPr kumimoji="0" lang="en-US" altLang="zh-TW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692456"/>
              </p:ext>
            </p:extLst>
          </p:nvPr>
        </p:nvGraphicFramePr>
        <p:xfrm>
          <a:off x="482890" y="1314449"/>
          <a:ext cx="8280110" cy="3841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3174840" imgH="1473120" progId="Equation.DSMT4">
                  <p:embed/>
                </p:oleObj>
              </mc:Choice>
              <mc:Fallback>
                <p:oleObj name="Equation" r:id="rId3" imgW="3174840" imgH="147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890" y="1314449"/>
                        <a:ext cx="8280110" cy="3841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4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jT6ejQYlhK8uiaI5t4l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oJW8T4snPXPUZOUEEme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7etETZbClUFJmGCFfZzV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cytlRHJV6zHHEK2LkFp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U7rJu7if5F9oBBweogV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qJ902d11kk7gJ5SiBLlpJ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LlwlIKfCxJorTKLjVzmD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s8n9jAVgIPY8Q1oOhCo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qfaO2ifvd8dZ4dlAV1C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GNfRQprd1TKVLZBqbPG8V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1VPQE1j37mML5xyKnpi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3U40GraVjm1i4MpoIpMK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2vQEcdZhcHTlsBy0lu7v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Zn7NXpfZpR1azu3L6bL7U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xijIivcmCxjaT2eE0Hx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0ytD0O7VdB3o8dqrwZmv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deLIKfhSIn911pKi4PT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IeRfQaSB5GrwKQ4hH5q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MKPOduIaDDt4Ko9zhLk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P8XRK2uy53WLRZTNJf7q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paAc67boyzCz1wikdWqu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cjy53CcrOcywxHaQoq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7YEld0GXMuWQbajawbl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Ljzzi83nbvmqOne8o4a6Z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YCZeqHjc1kkHLt2Km7r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Hu7bFf27No33AXjTCFS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0WUVaDvKrkTofw3ZODzY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G4XeTmvxcWMNl96BR0J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DSnaRAPsLW6nUZECnN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UYHVN1RL7Le0YkmkxOz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HZHUdu4fJFjm8PP6eRJ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GgL4xoHYL92vhIdTNnH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1365</Words>
  <Application>Microsoft Office PowerPoint</Application>
  <PresentationFormat>On-screen Show (4:3)</PresentationFormat>
  <Paragraphs>220</Paragraphs>
  <Slides>47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MathType 6.0 Equation</vt:lpstr>
      <vt:lpstr>Methods for copy number variation: hidden Markov model and change-point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Hidden Markov Model</vt:lpstr>
      <vt:lpstr>Graphical Representation</vt:lpstr>
      <vt:lpstr>Questions</vt:lpstr>
      <vt:lpstr>Array CGH Example (1)</vt:lpstr>
      <vt:lpstr>Array CGH Example (2)</vt:lpstr>
      <vt:lpstr>Array CGH Example (3)</vt:lpstr>
      <vt:lpstr>Evaluation</vt:lpstr>
      <vt:lpstr>Forward Algorithm</vt:lpstr>
      <vt:lpstr>Decoding</vt:lpstr>
      <vt:lpstr>Backward Algorithm</vt:lpstr>
      <vt:lpstr>Viterbi Algorithm </vt:lpstr>
      <vt:lpstr>Learning</vt:lpstr>
      <vt:lpstr>E-M Algorithm</vt:lpstr>
      <vt:lpstr>Baum-Welch Algorithm</vt:lpstr>
      <vt:lpstr>Tips</vt:lpstr>
      <vt:lpstr>HMM and Other Methods</vt:lpstr>
      <vt:lpstr>Computer Program for HMM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Tseng</dc:creator>
  <cp:lastModifiedBy>George Tseng</cp:lastModifiedBy>
  <cp:revision>15</cp:revision>
  <dcterms:created xsi:type="dcterms:W3CDTF">2012-03-27T19:20:38Z</dcterms:created>
  <dcterms:modified xsi:type="dcterms:W3CDTF">2012-03-28T05:12:47Z</dcterms:modified>
</cp:coreProperties>
</file>